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4" r:id="rId2"/>
    <p:sldId id="344" r:id="rId3"/>
    <p:sldId id="357" r:id="rId4"/>
    <p:sldId id="358" r:id="rId5"/>
    <p:sldId id="366" r:id="rId6"/>
    <p:sldId id="359" r:id="rId7"/>
    <p:sldId id="346" r:id="rId8"/>
    <p:sldId id="348" r:id="rId9"/>
    <p:sldId id="356" r:id="rId10"/>
    <p:sldId id="360" r:id="rId11"/>
    <p:sldId id="361" r:id="rId12"/>
    <p:sldId id="362" r:id="rId13"/>
    <p:sldId id="342" r:id="rId14"/>
    <p:sldId id="349" r:id="rId15"/>
    <p:sldId id="352" r:id="rId16"/>
    <p:sldId id="350" r:id="rId17"/>
    <p:sldId id="351" r:id="rId18"/>
    <p:sldId id="364" r:id="rId19"/>
    <p:sldId id="365" r:id="rId20"/>
    <p:sldId id="353" r:id="rId21"/>
    <p:sldId id="354" r:id="rId22"/>
    <p:sldId id="355" r:id="rId23"/>
    <p:sldId id="367" r:id="rId24"/>
    <p:sldId id="295" r:id="rId25"/>
  </p:sldIdLst>
  <p:sldSz cx="9144000" cy="6858000" type="screen4x3"/>
  <p:notesSz cx="6788150" cy="99234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FDEDB"/>
    <a:srgbClr val="DF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97" autoAdjust="0"/>
    <p:restoredTop sz="64013" autoAdjust="0"/>
  </p:normalViewPr>
  <p:slideViewPr>
    <p:cSldViewPr snapToObjects="1" showGuides="1">
      <p:cViewPr>
        <p:scale>
          <a:sx n="90" d="100"/>
          <a:sy n="90" d="100"/>
        </p:scale>
        <p:origin x="-568" y="64"/>
      </p:cViewPr>
      <p:guideLst>
        <p:guide orient="horz" pos="300"/>
        <p:guide orient="horz" pos="2018"/>
        <p:guide orient="horz" pos="3968"/>
        <p:guide orient="horz" pos="1247"/>
        <p:guide pos="272"/>
        <p:guide pos="54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5" d="100"/>
          <a:sy n="95" d="100"/>
        </p:scale>
        <p:origin x="-3630" y="-102"/>
      </p:cViewPr>
      <p:guideLst>
        <p:guide orient="horz" pos="3126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3F776-9758-4BA1-ADE1-964A9A16300E}" type="datetimeFigureOut">
              <a:rPr lang="de-DE" smtClean="0"/>
              <a:pPr/>
              <a:t>11.10.16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C6D4E-7725-4D19-AEC4-865D1C828ED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156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9D88D-2AA9-4A1B-A4FF-E71ACE4E9FF1}" type="datetimeFigureOut">
              <a:rPr lang="de-DE" smtClean="0"/>
              <a:pPr/>
              <a:t>11.10.16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8815" y="4713645"/>
            <a:ext cx="5430520" cy="446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710DC-0717-422D-BC98-B9A7718907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90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078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Illustrating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structure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GECO was </a:t>
            </a:r>
            <a:r>
              <a:rPr lang="de-DE" baseline="0" dirty="0" err="1" smtClean="0"/>
              <a:t>completely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inappropriate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culture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Scripting </a:t>
            </a:r>
            <a:r>
              <a:rPr lang="de-DE" baseline="0" dirty="0" err="1" smtClean="0"/>
              <a:t>provides</a:t>
            </a:r>
            <a:endParaRPr lang="de-DE" baseline="0" dirty="0" smtClean="0"/>
          </a:p>
          <a:p>
            <a:r>
              <a:rPr lang="de-DE" baseline="0" dirty="0" smtClean="0"/>
              <a:t>*</a:t>
            </a:r>
            <a:r>
              <a:rPr lang="de-DE" baseline="0" dirty="0" err="1" smtClean="0"/>
              <a:t>Highlighting</a:t>
            </a:r>
            <a:endParaRPr lang="de-DE" baseline="0" dirty="0" smtClean="0"/>
          </a:p>
          <a:p>
            <a:r>
              <a:rPr lang="de-DE" baseline="0" dirty="0" smtClean="0"/>
              <a:t>*Multiple </a:t>
            </a:r>
            <a:r>
              <a:rPr lang="de-DE" baseline="0" dirty="0" err="1" smtClean="0"/>
              <a:t>entries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daily</a:t>
            </a:r>
            <a:r>
              <a:rPr lang="de-DE" baseline="0" dirty="0" smtClean="0"/>
              <a:t> block</a:t>
            </a:r>
          </a:p>
          <a:p>
            <a:r>
              <a:rPr lang="de-DE" baseline="0" dirty="0" smtClean="0"/>
              <a:t>*</a:t>
            </a:r>
            <a:r>
              <a:rPr lang="de-DE" baseline="0" dirty="0" err="1" smtClean="0"/>
              <a:t>Concatenating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parsing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Xcel</a:t>
            </a:r>
            <a:r>
              <a:rPr lang="de-DE" baseline="0" dirty="0" smtClean="0"/>
              <a:t>, SAP, </a:t>
            </a:r>
            <a:r>
              <a:rPr lang="de-DE" baseline="0" dirty="0" err="1" smtClean="0"/>
              <a:t>etc</a:t>
            </a:r>
            <a:endParaRPr lang="de-DE" baseline="0" dirty="0" smtClean="0"/>
          </a:p>
          <a:p>
            <a:r>
              <a:rPr lang="de-DE" baseline="0" dirty="0" smtClean="0"/>
              <a:t>*Office </a:t>
            </a:r>
            <a:r>
              <a:rPr lang="de-DE" baseline="0" dirty="0" err="1" smtClean="0"/>
              <a:t>entry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reported</a:t>
            </a:r>
            <a:r>
              <a:rPr lang="de-DE" baseline="0" dirty="0" smtClean="0"/>
              <a:t> in-office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The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dangers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entries</a:t>
            </a:r>
            <a:endParaRPr lang="de-DE" baseline="0" dirty="0" smtClean="0"/>
          </a:p>
          <a:p>
            <a:r>
              <a:rPr lang="de-DE" baseline="0" dirty="0" smtClean="0"/>
              <a:t>Time = </a:t>
            </a:r>
            <a:r>
              <a:rPr lang="de-DE" baseline="0" dirty="0" err="1" smtClean="0"/>
              <a:t>money</a:t>
            </a:r>
            <a:r>
              <a:rPr lang="de-DE" baseline="0" dirty="0" smtClean="0"/>
              <a:t>, Loss = </a:t>
            </a:r>
            <a:r>
              <a:rPr lang="de-DE" baseline="0" dirty="0" err="1" smtClean="0"/>
              <a:t>money</a:t>
            </a:r>
            <a:r>
              <a:rPr lang="de-DE" baseline="0" dirty="0" smtClean="0"/>
              <a:t> lost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Jobnumbers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PMs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memorised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Mistype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rejection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lost </a:t>
            </a:r>
            <a:r>
              <a:rPr lang="de-DE" baseline="0" dirty="0" err="1" smtClean="0"/>
              <a:t>entry</a:t>
            </a:r>
            <a:endParaRPr lang="de-DE" baseline="0" dirty="0" smtClean="0"/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999 990 09 00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Mysterous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Ten</a:t>
            </a:r>
            <a:r>
              <a:rPr lang="de-DE" baseline="0" dirty="0" smtClean="0"/>
              <a:t>-digit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JIRA: Filtration / </a:t>
            </a:r>
            <a:r>
              <a:rPr lang="de-DE" baseline="0" dirty="0" err="1" smtClean="0"/>
              <a:t>Searchability</a:t>
            </a:r>
            <a:r>
              <a:rPr lang="de-DE" baseline="0" dirty="0" smtClean="0"/>
              <a:t>, Time-Tracking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GECO </a:t>
            </a:r>
            <a:r>
              <a:rPr lang="de-DE" baseline="0" dirty="0" err="1" smtClean="0"/>
              <a:t>require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JSO‘s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Project </a:t>
            </a:r>
            <a:r>
              <a:rPr lang="de-DE" baseline="0" dirty="0" err="1" smtClean="0"/>
              <a:t>names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Dangerous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waters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sailing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booked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?</a:t>
            </a:r>
          </a:p>
          <a:p>
            <a:r>
              <a:rPr lang="de-DE" baseline="0" dirty="0" smtClean="0"/>
              <a:t>415 </a:t>
            </a:r>
            <a:r>
              <a:rPr lang="de-DE" baseline="0" dirty="0" err="1" smtClean="0"/>
              <a:t>jobs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changing</a:t>
            </a:r>
            <a:r>
              <a:rPr lang="de-DE" baseline="0" dirty="0" smtClean="0"/>
              <a:t>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Automatically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SAP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Jira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rather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manually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configure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entry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fields</a:t>
            </a:r>
            <a:endParaRPr lang="de-DE" baseline="0" dirty="0" smtClean="0"/>
          </a:p>
          <a:p>
            <a:r>
              <a:rPr lang="de-DE" baseline="0" dirty="0" err="1" smtClean="0"/>
              <a:t>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solution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required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db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server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scripting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SAP </a:t>
            </a:r>
            <a:r>
              <a:rPr lang="de-DE" baseline="0" dirty="0" err="1" smtClean="0"/>
              <a:t>interconnectivity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booked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?</a:t>
            </a:r>
          </a:p>
          <a:p>
            <a:r>
              <a:rPr lang="de-DE" baseline="0" dirty="0" smtClean="0"/>
              <a:t>415 </a:t>
            </a:r>
            <a:r>
              <a:rPr lang="de-DE" baseline="0" dirty="0" err="1" smtClean="0"/>
              <a:t>jobs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changing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SAP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, JSO, Project </a:t>
            </a:r>
            <a:r>
              <a:rPr lang="de-DE" baseline="0" dirty="0" err="1" smtClean="0"/>
              <a:t>name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03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Touch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agile </a:t>
            </a:r>
            <a:r>
              <a:rPr lang="de-DE" baseline="0" dirty="0" err="1" smtClean="0"/>
              <a:t>transformation</a:t>
            </a:r>
            <a:endParaRPr lang="de-DE" baseline="0" dirty="0" smtClean="0"/>
          </a:p>
          <a:p>
            <a:r>
              <a:rPr lang="de-DE" baseline="0" dirty="0" err="1" smtClean="0"/>
              <a:t>Fewer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tools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Not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daily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entries</a:t>
            </a:r>
            <a:r>
              <a:rPr lang="de-DE" baseline="0" dirty="0" smtClean="0"/>
              <a:t>, but also multiple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 per </a:t>
            </a:r>
            <a:r>
              <a:rPr lang="de-DE" baseline="0" dirty="0" err="1" smtClean="0"/>
              <a:t>entry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entry</a:t>
            </a:r>
            <a:r>
              <a:rPr lang="de-DE" baseline="0" dirty="0" smtClean="0"/>
              <a:t> in a block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improper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entire</a:t>
            </a:r>
            <a:r>
              <a:rPr lang="de-DE" baseline="0" dirty="0" smtClean="0"/>
              <a:t> block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rejected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PM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send a </a:t>
            </a:r>
            <a:r>
              <a:rPr lang="de-DE" baseline="0" dirty="0" err="1" smtClean="0"/>
              <a:t>detailed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fixed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Transparency</a:t>
            </a:r>
            <a:endParaRPr lang="de-DE" baseline="0" dirty="0" smtClean="0"/>
          </a:p>
          <a:p>
            <a:r>
              <a:rPr lang="de-DE" baseline="0" dirty="0" smtClean="0"/>
              <a:t>Clients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itemised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billing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Retainers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T&amp;M </a:t>
            </a:r>
            <a:r>
              <a:rPr lang="de-DE" baseline="0" dirty="0" err="1" smtClean="0"/>
              <a:t>projects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rarity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require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fewer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identical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bookings</a:t>
            </a:r>
            <a:endParaRPr lang="de-DE" baseline="0" dirty="0" smtClean="0"/>
          </a:p>
          <a:p>
            <a:r>
              <a:rPr lang="de-DE" baseline="0" dirty="0" err="1" smtClean="0"/>
              <a:t>We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production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consulting</a:t>
            </a:r>
            <a:endParaRPr lang="de-DE" baseline="0" dirty="0" smtClean="0"/>
          </a:p>
          <a:p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happens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entry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gets</a:t>
            </a:r>
            <a:r>
              <a:rPr lang="de-DE" baseline="0" dirty="0" smtClean="0"/>
              <a:t> lost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misplaced</a:t>
            </a:r>
            <a:r>
              <a:rPr lang="de-DE" baseline="0" dirty="0" smtClean="0"/>
              <a:t>?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Getting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reports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filled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properly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nearly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impossible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vs. 10</a:t>
            </a:r>
          </a:p>
          <a:p>
            <a:r>
              <a:rPr lang="de-DE" baseline="0" dirty="0" smtClean="0"/>
              <a:t>Client, </a:t>
            </a:r>
            <a:r>
              <a:rPr lang="de-DE" baseline="0" dirty="0" err="1" smtClean="0"/>
              <a:t>projects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tasks</a:t>
            </a:r>
            <a:endParaRPr lang="de-DE" baseline="0" dirty="0" smtClean="0"/>
          </a:p>
          <a:p>
            <a:r>
              <a:rPr lang="de-DE" baseline="0" dirty="0" err="1" smtClean="0"/>
              <a:t>Often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JSO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Polpo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gigante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Wild </a:t>
            </a:r>
            <a:r>
              <a:rPr lang="de-DE" baseline="0" dirty="0" err="1" smtClean="0"/>
              <a:t>Excuses</a:t>
            </a:r>
            <a:r>
              <a:rPr lang="de-DE" baseline="0" dirty="0" smtClean="0"/>
              <a:t>... ;-)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Extraterrestriali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nebbia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verde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Tempesta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malevolente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w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w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w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w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Zwischen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Zwischen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43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| Inhal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54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 |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34200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6pPr>
              <a:buNone/>
              <a:defRPr/>
            </a:lvl6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5669200"/>
            <a:ext cx="8172200" cy="630000"/>
          </a:xfrm>
          <a:solidFill>
            <a:schemeClr val="accent3"/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Fazit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382900" y="5166000"/>
            <a:ext cx="270000" cy="43920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txBody>
          <a:bodyPr lIns="36000"/>
          <a:lstStyle>
            <a:lvl1pPr marL="0" indent="0">
              <a:spcBef>
                <a:spcPts val="0"/>
              </a:spcBef>
              <a:defRPr sz="400" b="0" baseline="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2pPr>
            <a:lvl3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3pPr>
            <a:lvl4pPr marL="0" indent="0">
              <a:spcBef>
                <a:spcPts val="0"/>
              </a:spcBef>
              <a:buNone/>
              <a:defRPr sz="400" b="0">
                <a:solidFill>
                  <a:schemeClr val="accent3"/>
                </a:solidFill>
              </a:defRPr>
            </a:lvl4pPr>
            <a:lvl5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5pPr>
            <a:lvl6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6pPr>
            <a:lvl7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7pPr>
            <a:lvl8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8pPr>
            <a:lvl9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dirty="0" smtClean="0"/>
              <a:t>   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Schatten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8000" indent="-288000">
              <a:spcBef>
                <a:spcPts val="385"/>
              </a:spcBef>
              <a:buFontTx/>
              <a:buBlip>
                <a:blip r:embed="rId2"/>
              </a:buBlip>
              <a:defRPr sz="1600" b="0"/>
            </a:lvl2pPr>
            <a:lvl3pPr marL="288000" indent="-288000">
              <a:spcBef>
                <a:spcPts val="385"/>
              </a:spcBef>
              <a:buFontTx/>
              <a:buBlip>
                <a:blip r:embed="rId3"/>
              </a:buBlip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hne Kontur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7338" indent="-287338">
              <a:spcBef>
                <a:spcPts val="385"/>
              </a:spcBef>
              <a:buFontTx/>
              <a:buBlip>
                <a:blip r:embed="rId2"/>
              </a:buBlip>
              <a:tabLst/>
              <a:defRPr sz="1600" b="0"/>
            </a:lvl2pPr>
            <a:lvl3pPr marL="287338" indent="-287338">
              <a:spcBef>
                <a:spcPts val="385"/>
              </a:spcBef>
              <a:buFontTx/>
              <a:buBlip>
                <a:blip r:embed="rId3"/>
              </a:buBlip>
              <a:tabLst/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tabLst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| 6 PRO | CON (überdeck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 </a:t>
            </a:r>
            <a:endParaRPr lang="de-DE" dirty="0"/>
          </a:p>
        </p:txBody>
      </p:sp>
      <p:sp>
        <p:nvSpPr>
          <p:cNvPr id="8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32940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615625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6" hasCustomPrompt="1"/>
          </p:nvPr>
        </p:nvSpPr>
        <p:spPr>
          <a:xfrm>
            <a:off x="4318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 hasCustomPrompt="1"/>
          </p:nvPr>
        </p:nvSpPr>
        <p:spPr>
          <a:xfrm>
            <a:off x="32940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 hasCustomPrompt="1"/>
          </p:nvPr>
        </p:nvSpPr>
        <p:spPr>
          <a:xfrm>
            <a:off x="615625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432000" y="-612000"/>
            <a:ext cx="81722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Zum Einfügen der Bilder die grünen Kästen etwas verschieben</a:t>
            </a:r>
          </a:p>
          <a:p>
            <a:r>
              <a:rPr lang="de-DE" sz="1100" dirty="0" smtClean="0">
                <a:solidFill>
                  <a:schemeClr val="accent3"/>
                </a:solidFill>
              </a:rPr>
              <a:t>► </a:t>
            </a:r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Dann über den jeweiligen Butten ein Bild einfügen </a:t>
            </a:r>
          </a:p>
          <a:p>
            <a:r>
              <a:rPr lang="de-DE" sz="1100" b="1" dirty="0" smtClean="0">
                <a:solidFill>
                  <a:schemeClr val="accent3"/>
                </a:solidFill>
              </a:rPr>
              <a:t>Abschließend</a:t>
            </a:r>
            <a:r>
              <a:rPr lang="de-DE" sz="1100" baseline="0" dirty="0" smtClean="0">
                <a:solidFill>
                  <a:schemeClr val="accent3"/>
                </a:solidFill>
              </a:rPr>
              <a:t> über </a:t>
            </a:r>
            <a:r>
              <a:rPr lang="de-DE" sz="1100" b="1" dirty="0" smtClean="0">
                <a:solidFill>
                  <a:schemeClr val="accent3"/>
                </a:solidFill>
              </a:rPr>
              <a:t>Menü</a:t>
            </a:r>
            <a:r>
              <a:rPr lang="de-DE" sz="1100" dirty="0" smtClean="0">
                <a:solidFill>
                  <a:schemeClr val="accent3"/>
                </a:solidFill>
              </a:rPr>
              <a:t> ► Start| Folien| </a:t>
            </a:r>
            <a:r>
              <a:rPr lang="de-DE" sz="1100" b="1" dirty="0" smtClean="0">
                <a:solidFill>
                  <a:schemeClr val="accent3"/>
                </a:solidFill>
              </a:rPr>
              <a:t>Zurücksetzen</a:t>
            </a:r>
            <a:endParaRPr lang="de-DE" sz="11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15625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156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94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4176672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940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|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60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32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4464000"/>
            <a:ext cx="2628000" cy="1692000"/>
          </a:xfrm>
          <a:prstGeom prst="wedgeRectCallout">
            <a:avLst>
              <a:gd name="adj1" fmla="val 25604"/>
              <a:gd name="adj2" fmla="val -69945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6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348000" y="4464000"/>
            <a:ext cx="2628000" cy="1692000"/>
          </a:xfrm>
          <a:prstGeom prst="wedgeRectCallout">
            <a:avLst>
              <a:gd name="adj1" fmla="val 25403"/>
              <a:gd name="adj2" fmla="val -70104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0" y="467998"/>
            <a:ext cx="8172450" cy="115125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|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      Bild einfügen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0000"/>
            <a:ext cx="4320000" cy="3960000"/>
          </a:xfrm>
          <a:solidFill>
            <a:schemeClr val="bg1">
              <a:alpha val="90000"/>
            </a:schemeClr>
          </a:solidFill>
        </p:spPr>
        <p:txBody>
          <a:bodyPr lIns="432000" tIns="360000" rIns="144000" bIns="144000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5000" b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2pPr>
            <a:lvl3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3pPr>
            <a:lvl4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4pPr>
            <a:lvl5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5pPr>
            <a:lvl6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6pPr>
            <a:lvl7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7pPr>
            <a:lvl8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8pPr>
            <a:lvl9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9pPr>
          </a:lstStyle>
          <a:p>
            <a:pPr lvl="0"/>
            <a:r>
              <a:rPr lang="de-DE" dirty="0" smtClean="0"/>
              <a:t>Headline Bild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Grau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-8646" y="0"/>
            <a:ext cx="4518735" cy="685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04048" y="467998"/>
            <a:ext cx="3816424" cy="584132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3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lang="de-DE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Name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Position</a:t>
            </a:r>
          </a:p>
          <a:p>
            <a:pPr lvl="2"/>
            <a:r>
              <a:rPr lang="de-DE" dirty="0" smtClean="0"/>
              <a:t>Beschreibung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Sechste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Siebte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Achte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Neunte Ebene</a:t>
            </a:r>
          </a:p>
          <a:p>
            <a:pPr lvl="4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92051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| Text mit Hinterlegung">
    <p:bg>
      <p:bgPr>
        <a:solidFill>
          <a:srgbClr val="DF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31800" y="1690688"/>
            <a:ext cx="8172450" cy="2520000"/>
          </a:xfrm>
          <a:solidFill>
            <a:schemeClr val="bg1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1800000"/>
            <a:ext cx="7812000" cy="43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baseline="0">
                <a:latin typeface="Calibri"/>
                <a:cs typeface="Calibri"/>
              </a:defRPr>
            </a:lvl1pPr>
            <a:lvl2pPr marL="0" indent="0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3pPr>
            <a:lvl4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4pPr>
            <a:lvl5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  <a:br>
              <a:rPr lang="de-DE" dirty="0" smtClean="0"/>
            </a:br>
            <a:r>
              <a:rPr lang="de-DE" dirty="0" smtClean="0"/>
              <a:t>- Weiße Box bei Folgefolie nach unten verschieben und </a:t>
            </a:r>
            <a:br>
              <a:rPr lang="de-DE" dirty="0" smtClean="0"/>
            </a:br>
            <a:r>
              <a:rPr lang="de-DE" dirty="0" smtClean="0"/>
              <a:t>ggf. vergrößern/-</a:t>
            </a:r>
            <a:r>
              <a:rPr lang="de-DE" dirty="0" err="1" smtClean="0"/>
              <a:t>kleinern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en | Beige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1540" y="466700"/>
            <a:ext cx="8172449" cy="11621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25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/>
              <a:t>→ 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7092000" y="0"/>
            <a:ext cx="1509544" cy="1101209"/>
          </a:xfrm>
          <a:prstGeom prst="rect">
            <a:avLst/>
          </a:prstGeom>
          <a:solidFill>
            <a:srgbClr val="FFFFFF"/>
          </a:solidFill>
          <a:ln w="6350">
            <a:noFill/>
          </a:ln>
          <a:effectLst/>
        </p:spPr>
        <p:txBody>
          <a:bodyPr wrap="none" lIns="180000" tIns="180000" rIns="91401" bIns="45701" anchor="t" anchorCtr="0">
            <a:prstTxWarp prst="textNoShape">
              <a:avLst/>
            </a:prstTxWarp>
          </a:bodyPr>
          <a:lstStyle/>
          <a:p>
            <a:pPr marL="258890" indent="-258890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>
              <a:solidFill>
                <a:srgbClr val="3D3D3D"/>
              </a:solidFill>
            </a:endParaRPr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22286" y="100554"/>
            <a:ext cx="1248973" cy="900100"/>
          </a:xfrm>
          <a:ln>
            <a:noFill/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Logo einfügen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73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160000" y="540000"/>
            <a:ext cx="6444000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60001" y="1116000"/>
            <a:ext cx="6444250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7544" y="540000"/>
            <a:ext cx="5858182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36251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57" y="1116000"/>
            <a:ext cx="5858409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62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Komp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Komplet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3978584"/>
            <a:ext cx="298800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5612400" y="3978584"/>
            <a:ext cx="299185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4" hasCustomPrompt="1"/>
          </p:nvPr>
        </p:nvSpPr>
        <p:spPr>
          <a:xfrm>
            <a:off x="4502373" y="1694381"/>
            <a:ext cx="28800" cy="12060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7" name="Bildplatzhalter 12"/>
          <p:cNvSpPr>
            <a:spLocks noGrp="1"/>
          </p:cNvSpPr>
          <p:nvPr>
            <p:ph type="pic" sz="quarter" idx="16" hasCustomPrompt="1"/>
          </p:nvPr>
        </p:nvSpPr>
        <p:spPr>
          <a:xfrm>
            <a:off x="4502372" y="5088438"/>
            <a:ext cx="28800" cy="1210762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kompet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10" name="Grafik 9" descr="Markenkompetenz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tonal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tonalitä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1900" y="2248944"/>
            <a:ext cx="3492000" cy="3492000"/>
          </a:xfrm>
          <a:prstGeom prst="rect">
            <a:avLst/>
          </a:prstGeom>
        </p:spPr>
      </p:pic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Markenbild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nut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nutzen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0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428" y="2637470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4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88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234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7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5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Agendatitel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8172450" cy="4248000"/>
          </a:xfrm>
        </p:spPr>
        <p:txBody>
          <a:bodyPr anchor="b" anchorCtr="0"/>
          <a:lstStyle>
            <a:lvl1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1pPr>
            <a:lvl2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2pPr>
            <a:lvl3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3pPr>
            <a:lvl4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4pPr>
            <a:lvl5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5pPr>
            <a:lvl6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6pPr>
            <a:lvl7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7pPr>
            <a:lvl8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8pPr>
            <a:lvl9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Agendapunkt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5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Zwischen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7998"/>
            <a:ext cx="8172450" cy="11512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692001"/>
            <a:ext cx="8172250" cy="4607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Bild 20" descr="ts_reply_maennchen.png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1" r:id="rId6"/>
    <p:sldLayoutId id="2147483664" r:id="rId7"/>
    <p:sldLayoutId id="2147483693" r:id="rId8"/>
    <p:sldLayoutId id="2147483694" r:id="rId9"/>
    <p:sldLayoutId id="2147483695" r:id="rId10"/>
    <p:sldLayoutId id="2147483696" r:id="rId11"/>
    <p:sldLayoutId id="2147483660" r:id="rId12"/>
    <p:sldLayoutId id="2147483690" r:id="rId13"/>
    <p:sldLayoutId id="2147483675" r:id="rId14"/>
    <p:sldLayoutId id="2147483676" r:id="rId15"/>
    <p:sldLayoutId id="2147483677" r:id="rId16"/>
    <p:sldLayoutId id="2147483678" r:id="rId17"/>
    <p:sldLayoutId id="2147483668" r:id="rId18"/>
    <p:sldLayoutId id="2147483659" r:id="rId19"/>
    <p:sldLayoutId id="2147483665" r:id="rId20"/>
    <p:sldLayoutId id="2147483697" r:id="rId21"/>
    <p:sldLayoutId id="2147483661" r:id="rId22"/>
    <p:sldLayoutId id="2147483698" r:id="rId23"/>
    <p:sldLayoutId id="2147483666" r:id="rId24"/>
    <p:sldLayoutId id="2147483689" r:id="rId25"/>
    <p:sldLayoutId id="2147483673" r:id="rId26"/>
    <p:sldLayoutId id="2147483669" r:id="rId27"/>
    <p:sldLayoutId id="2147483670" r:id="rId28"/>
    <p:sldLayoutId id="2147483671" r:id="rId29"/>
    <p:sldLayoutId id="2147483672" r:id="rId30"/>
    <p:sldLayoutId id="2147483704" r:id="rId31"/>
    <p:sldLayoutId id="2147483705" r:id="rId32"/>
    <p:sldLayoutId id="2147483706" r:id="rId33"/>
    <p:sldLayoutId id="2147483707" r:id="rId34"/>
    <p:sldLayoutId id="2147483708" r:id="rId3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marL="0" indent="0" algn="l" defTabSz="914400" rtl="0" eaLnBrk="1" latinLnBrk="0" hangingPunct="1">
        <a:lnSpc>
          <a:spcPts val="4500"/>
        </a:lnSpc>
        <a:spcBef>
          <a:spcPts val="0"/>
        </a:spcBef>
        <a:buFont typeface="Arial" pitchFamily="34" charset="0"/>
        <a:buNone/>
        <a:defRPr sz="4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itchFamily="34" charset="0"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000" indent="-90000" algn="l" defTabSz="914400" rtl="0" eaLnBrk="1" latinLnBrk="0" hangingPunct="1">
        <a:spcBef>
          <a:spcPts val="600"/>
        </a:spcBef>
        <a:buSzPct val="40000"/>
        <a:buFont typeface="Calibri" pitchFamily="34" charset="0"/>
        <a:buChar char="•"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530"/>
        </a:spcBef>
        <a:buFont typeface="Arial" pitchFamily="34" charset="0"/>
        <a:buNone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90000" indent="-90000" algn="l" defTabSz="914400" rtl="0" eaLnBrk="1" latinLnBrk="0" hangingPunct="1">
        <a:spcBef>
          <a:spcPts val="430"/>
        </a:spcBef>
        <a:buSzPct val="40000"/>
        <a:buFont typeface="Calibri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" indent="-90000" algn="l" defTabSz="914400" rtl="0" eaLnBrk="1" latinLnBrk="0" hangingPunct="1">
        <a:spcBef>
          <a:spcPts val="385"/>
        </a:spcBef>
        <a:buSzPct val="40000"/>
        <a:buFont typeface="Calibri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spcBef>
          <a:spcPts val="385"/>
        </a:spcBef>
        <a:buSzPct val="80000"/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385"/>
        </a:spcBef>
        <a:buSzPct val="80000"/>
        <a:buFont typeface="+mj-lt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34.png"/><Relationship Id="rId5" Type="http://schemas.microsoft.com/office/2007/relationships/hdphoto" Target="../media/hdphoto3.wdp"/><Relationship Id="rId6" Type="http://schemas.openxmlformats.org/officeDocument/2006/relationships/image" Target="../media/image24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34.png"/><Relationship Id="rId5" Type="http://schemas.microsoft.com/office/2007/relationships/hdphoto" Target="../media/hdphoto4.wdp"/><Relationship Id="rId6" Type="http://schemas.openxmlformats.org/officeDocument/2006/relationships/image" Target="../media/image37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34.png"/><Relationship Id="rId5" Type="http://schemas.microsoft.com/office/2007/relationships/hdphoto" Target="../media/hdphoto4.wdp"/><Relationship Id="rId6" Type="http://schemas.openxmlformats.org/officeDocument/2006/relationships/image" Target="../media/image37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34.png"/><Relationship Id="rId5" Type="http://schemas.microsoft.com/office/2007/relationships/hdphoto" Target="../media/hdphoto4.wdp"/><Relationship Id="rId6" Type="http://schemas.openxmlformats.org/officeDocument/2006/relationships/image" Target="../media/image24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9.jp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 smtClean="0">
                <a:latin typeface="Lucida Blackletter"/>
                <a:cs typeface="Lucida Blackletter"/>
              </a:rPr>
              <a:t>Safely</a:t>
            </a:r>
            <a:r>
              <a:rPr lang="de-DE" dirty="0" smtClean="0">
                <a:latin typeface="Lucida Blackletter"/>
                <a:cs typeface="Lucida Blackletter"/>
              </a:rPr>
              <a:t> </a:t>
            </a:r>
            <a:r>
              <a:rPr lang="de-DE" dirty="0" err="1" smtClean="0">
                <a:latin typeface="Lucida Blackletter"/>
                <a:cs typeface="Lucida Blackletter"/>
              </a:rPr>
              <a:t>Navigating</a:t>
            </a:r>
            <a:r>
              <a:rPr lang="de-DE" dirty="0" smtClean="0">
                <a:latin typeface="Lucida Blackletter"/>
                <a:cs typeface="Lucida Blackletter"/>
              </a:rPr>
              <a:t/>
            </a:r>
            <a:br>
              <a:rPr lang="de-DE" dirty="0" smtClean="0">
                <a:latin typeface="Lucida Blackletter"/>
                <a:cs typeface="Lucida Blackletter"/>
              </a:rPr>
            </a:br>
            <a:r>
              <a:rPr lang="de-DE" dirty="0" err="1" smtClean="0">
                <a:latin typeface="Lucida Blackletter"/>
                <a:cs typeface="Lucida Blackletter"/>
              </a:rPr>
              <a:t>the</a:t>
            </a:r>
            <a:r>
              <a:rPr lang="de-DE" dirty="0" smtClean="0">
                <a:latin typeface="Lucida Blackletter"/>
                <a:cs typeface="Lucida Blackletter"/>
              </a:rPr>
              <a:t> </a:t>
            </a:r>
            <a:br>
              <a:rPr lang="de-DE" dirty="0" smtClean="0">
                <a:latin typeface="Lucida Blackletter"/>
                <a:cs typeface="Lucida Blackletter"/>
              </a:rPr>
            </a:br>
            <a:r>
              <a:rPr lang="de-DE" dirty="0" smtClean="0">
                <a:latin typeface="Lucida Blackletter"/>
                <a:cs typeface="Lucida Blackletter"/>
              </a:rPr>
              <a:t>Bermuda </a:t>
            </a:r>
            <a:r>
              <a:rPr lang="de-DE" dirty="0" err="1" smtClean="0">
                <a:latin typeface="Lucida Blackletter"/>
                <a:cs typeface="Lucida Blackletter"/>
              </a:rPr>
              <a:t>Triangle</a:t>
            </a:r>
            <a:endParaRPr lang="en-US" sz="3000" dirty="0">
              <a:latin typeface="Lucida Blackletter"/>
              <a:cs typeface="Lucida Blackletter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5580112" y="6403032"/>
            <a:ext cx="331236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de-DE" sz="2000" dirty="0" smtClean="0">
                <a:solidFill>
                  <a:schemeClr val="bg1"/>
                </a:solidFill>
              </a:rPr>
              <a:t>Reply </a:t>
            </a:r>
            <a:r>
              <a:rPr lang="de-DE" sz="2000" dirty="0" err="1" smtClean="0">
                <a:solidFill>
                  <a:schemeClr val="bg1"/>
                </a:solidFill>
              </a:rPr>
              <a:t>barcamp</a:t>
            </a:r>
            <a:r>
              <a:rPr lang="de-DE" sz="2000" dirty="0" smtClean="0">
                <a:solidFill>
                  <a:schemeClr val="bg1"/>
                </a:solidFill>
              </a:rPr>
              <a:t> 2016, </a:t>
            </a:r>
            <a:r>
              <a:rPr lang="de-DE" sz="2000" dirty="0" err="1" smtClean="0">
                <a:solidFill>
                  <a:schemeClr val="bg1"/>
                </a:solidFill>
              </a:rPr>
              <a:t>Oct</a:t>
            </a:r>
            <a:r>
              <a:rPr lang="de-DE" sz="2000" dirty="0" smtClean="0">
                <a:solidFill>
                  <a:schemeClr val="bg1"/>
                </a:solidFill>
              </a:rPr>
              <a:t>. 7th 2016</a:t>
            </a:r>
          </a:p>
        </p:txBody>
      </p:sp>
      <p:pic>
        <p:nvPicPr>
          <p:cNvPr id="6" name="Bild 5" descr="galleon-146994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41168"/>
            <a:ext cx="2075639" cy="17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8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1296" y="10024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3. Proto-solution</a:t>
            </a: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smtClean="0">
                <a:latin typeface="Lucida Blackletter"/>
                <a:cs typeface="Lucida Blackletter"/>
              </a:rPr>
              <a:t>Scripting </a:t>
            </a:r>
            <a:r>
              <a:rPr lang="de-DE" sz="3600" dirty="0" err="1" smtClean="0">
                <a:latin typeface="Lucida Blackletter"/>
                <a:cs typeface="Lucida Blackletter"/>
              </a:rPr>
              <a:t>to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improve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the</a:t>
            </a:r>
            <a:r>
              <a:rPr lang="de-DE" sz="3600" dirty="0">
                <a:latin typeface="Lucida Blackletter"/>
                <a:cs typeface="Lucida Blackletter"/>
              </a:rPr>
              <a:t/>
            </a:r>
            <a:br>
              <a:rPr lang="de-DE" sz="3600" dirty="0">
                <a:latin typeface="Lucida Blackletter"/>
                <a:cs typeface="Lucida Blackletter"/>
              </a:rPr>
            </a:br>
            <a:r>
              <a:rPr lang="de-DE" sz="3600" dirty="0" err="1" smtClean="0">
                <a:latin typeface="Lucida Blackletter"/>
                <a:cs typeface="Lucida Blackletter"/>
              </a:rPr>
              <a:t>usability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and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data-entry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with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Geco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err="1" smtClean="0">
                <a:latin typeface="Lucida Blackletter"/>
                <a:cs typeface="Lucida Blackletter"/>
              </a:rPr>
              <a:t>Better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adapted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to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our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projects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err="1" smtClean="0">
                <a:latin typeface="Lucida Blackletter"/>
                <a:cs typeface="Lucida Blackletter"/>
              </a:rPr>
              <a:t>Improved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exportability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to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br>
              <a:rPr lang="de-DE" sz="3600" dirty="0" smtClean="0">
                <a:latin typeface="Lucida Blackletter"/>
                <a:cs typeface="Lucida Blackletter"/>
              </a:rPr>
            </a:br>
            <a:r>
              <a:rPr lang="de-DE" sz="3600" dirty="0" err="1" smtClean="0">
                <a:latin typeface="Lucida Blackletter"/>
                <a:cs typeface="Lucida Blackletter"/>
              </a:rPr>
              <a:t>controlling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tools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</p:spTree>
    <p:extLst>
      <p:ext uri="{BB962C8B-B14F-4D97-AF65-F5344CB8AC3E}">
        <p14:creationId xmlns:p14="http://schemas.microsoft.com/office/powerpoint/2010/main" val="68625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Proto-solution</a:t>
            </a: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3" name="Bild 2" descr="Bildschirmfoto 2016-10-05 um 09.51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5787"/>
            <a:ext cx="7574632" cy="5063533"/>
          </a:xfrm>
          <a:prstGeom prst="rect">
            <a:avLst/>
          </a:prstGeom>
        </p:spPr>
      </p:pic>
      <p:pic>
        <p:nvPicPr>
          <p:cNvPr id="9" name="Bild 8" descr="ank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1141" y="260648"/>
            <a:ext cx="559067" cy="835292"/>
          </a:xfrm>
          <a:prstGeom prst="rect">
            <a:avLst/>
          </a:prstGeom>
        </p:spPr>
      </p:pic>
      <p:pic>
        <p:nvPicPr>
          <p:cNvPr id="10" name="Bild 9" descr="pi7KxMAy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924944"/>
            <a:ext cx="1675828" cy="13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4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Proto-solution</a:t>
            </a: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9" name="Bild 8" descr="ank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1141" y="260648"/>
            <a:ext cx="559067" cy="835292"/>
          </a:xfrm>
          <a:prstGeom prst="rect">
            <a:avLst/>
          </a:prstGeom>
        </p:spPr>
      </p:pic>
      <p:pic>
        <p:nvPicPr>
          <p:cNvPr id="5" name="Bild 4" descr="Bildschirmfoto 2016-10-05 um 09.56.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6840760" cy="519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8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Gleichschenkliges Dreieck 1"/>
          <p:cNvSpPr/>
          <p:nvPr/>
        </p:nvSpPr>
        <p:spPr bwMode="auto">
          <a:xfrm rot="1651118">
            <a:off x="3521500" y="3091562"/>
            <a:ext cx="2451729" cy="1975363"/>
          </a:xfrm>
          <a:prstGeom prst="triangle">
            <a:avLst>
              <a:gd name="adj" fmla="val 53888"/>
            </a:avLst>
          </a:prstGeom>
          <a:solidFill>
            <a:schemeClr val="bg1">
              <a:alpha val="49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 dirty="0" smtClean="0"/>
          </a:p>
        </p:txBody>
      </p:sp>
      <p:pic>
        <p:nvPicPr>
          <p:cNvPr id="3" name="Bild 2" descr="galleon-146994_960_7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645024"/>
            <a:ext cx="1203542" cy="99375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4. The Bermuda</a:t>
            </a:r>
            <a:br>
              <a:rPr lang="de-DE" sz="5400" dirty="0" smtClean="0">
                <a:latin typeface="Lucida Blackletter"/>
                <a:cs typeface="Lucida Blackletter"/>
              </a:rPr>
            </a:br>
            <a:r>
              <a:rPr lang="de-DE" sz="5400" dirty="0" smtClean="0">
                <a:latin typeface="Lucida Blackletter"/>
                <a:cs typeface="Lucida Blackletter"/>
              </a:rPr>
              <a:t>    </a:t>
            </a:r>
            <a:r>
              <a:rPr lang="de-DE" sz="5400" dirty="0" err="1" smtClean="0">
                <a:latin typeface="Lucida Blackletter"/>
                <a:cs typeface="Lucida Blackletter"/>
              </a:rPr>
              <a:t>Triangle</a:t>
            </a:r>
            <a:endParaRPr lang="de-DE" sz="5400" dirty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17" name="Bild 16" descr="ank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4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Gleichschenkliges Dreieck 1"/>
          <p:cNvSpPr/>
          <p:nvPr/>
        </p:nvSpPr>
        <p:spPr bwMode="auto">
          <a:xfrm rot="1651118">
            <a:off x="3521500" y="3091562"/>
            <a:ext cx="2451729" cy="1975363"/>
          </a:xfrm>
          <a:prstGeom prst="triangle">
            <a:avLst>
              <a:gd name="adj" fmla="val 53888"/>
            </a:avLst>
          </a:prstGeom>
          <a:solidFill>
            <a:schemeClr val="bg1">
              <a:alpha val="49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 dirty="0" smtClean="0"/>
          </a:p>
        </p:txBody>
      </p:sp>
      <p:pic>
        <p:nvPicPr>
          <p:cNvPr id="14" name="Bild 13" descr="galleon-146994_960_7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645024"/>
            <a:ext cx="1203542" cy="993750"/>
          </a:xfrm>
          <a:prstGeom prst="rect">
            <a:avLst/>
          </a:prstGeom>
        </p:spPr>
      </p:pic>
      <p:grpSp>
        <p:nvGrpSpPr>
          <p:cNvPr id="23" name="Gruppierung 22"/>
          <p:cNvGrpSpPr/>
          <p:nvPr/>
        </p:nvGrpSpPr>
        <p:grpSpPr>
          <a:xfrm>
            <a:off x="4952551" y="2996952"/>
            <a:ext cx="1824148" cy="939552"/>
            <a:chOff x="3446228" y="2636912"/>
            <a:chExt cx="1824148" cy="939552"/>
          </a:xfrm>
        </p:grpSpPr>
        <p:sp>
          <p:nvSpPr>
            <p:cNvPr id="24" name="Textfeld 23"/>
            <p:cNvSpPr txBox="1"/>
            <p:nvPr/>
          </p:nvSpPr>
          <p:spPr>
            <a:xfrm>
              <a:off x="4355976" y="2662064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SAP-Data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25" name="Bild 24" descr="pi7KxMAy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228" y="2636912"/>
              <a:ext cx="784897" cy="634380"/>
            </a:xfrm>
            <a:prstGeom prst="rect">
              <a:avLst/>
            </a:prstGeom>
          </p:spPr>
        </p:pic>
      </p:grpSp>
      <p:sp>
        <p:nvSpPr>
          <p:cNvPr id="29" name="Textfeld 28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4. The Bermuda</a:t>
            </a:r>
            <a:br>
              <a:rPr lang="de-DE" sz="5400" dirty="0" smtClean="0">
                <a:latin typeface="Lucida Blackletter"/>
                <a:cs typeface="Lucida Blackletter"/>
              </a:rPr>
            </a:br>
            <a:r>
              <a:rPr lang="de-DE" sz="5400" dirty="0" smtClean="0">
                <a:latin typeface="Lucida Blackletter"/>
                <a:cs typeface="Lucida Blackletter"/>
              </a:rPr>
              <a:t>    </a:t>
            </a:r>
            <a:r>
              <a:rPr lang="de-DE" sz="5400" dirty="0" err="1" smtClean="0">
                <a:latin typeface="Lucida Blackletter"/>
                <a:cs typeface="Lucida Blackletter"/>
              </a:rPr>
              <a:t>Triangle</a:t>
            </a:r>
            <a:endParaRPr lang="de-DE" sz="5400" dirty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30" name="Bild 29" descr="ank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Gleichschenkliges Dreieck 1"/>
          <p:cNvSpPr/>
          <p:nvPr/>
        </p:nvSpPr>
        <p:spPr bwMode="auto">
          <a:xfrm rot="1651118">
            <a:off x="3521500" y="3091562"/>
            <a:ext cx="2451729" cy="1975363"/>
          </a:xfrm>
          <a:prstGeom prst="triangle">
            <a:avLst>
              <a:gd name="adj" fmla="val 53888"/>
            </a:avLst>
          </a:prstGeom>
          <a:solidFill>
            <a:schemeClr val="bg1">
              <a:alpha val="49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 dirty="0" smtClean="0"/>
          </a:p>
        </p:txBody>
      </p:sp>
      <p:pic>
        <p:nvPicPr>
          <p:cNvPr id="13" name="Bild 12" descr="galleon-146994_960_7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645024"/>
            <a:ext cx="1203542" cy="993750"/>
          </a:xfrm>
          <a:prstGeom prst="rect">
            <a:avLst/>
          </a:prstGeom>
        </p:spPr>
      </p:pic>
      <p:grpSp>
        <p:nvGrpSpPr>
          <p:cNvPr id="26" name="Gruppierung 25"/>
          <p:cNvGrpSpPr/>
          <p:nvPr/>
        </p:nvGrpSpPr>
        <p:grpSpPr>
          <a:xfrm>
            <a:off x="4952551" y="2996952"/>
            <a:ext cx="1824148" cy="939552"/>
            <a:chOff x="3446228" y="2636912"/>
            <a:chExt cx="1824148" cy="939552"/>
          </a:xfrm>
        </p:grpSpPr>
        <p:sp>
          <p:nvSpPr>
            <p:cNvPr id="27" name="Textfeld 26"/>
            <p:cNvSpPr txBox="1"/>
            <p:nvPr/>
          </p:nvSpPr>
          <p:spPr>
            <a:xfrm>
              <a:off x="4355976" y="2662064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SAP-Data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28" name="Bild 27" descr="pi7KxMAy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228" y="2636912"/>
              <a:ext cx="784897" cy="634380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/>
        </p:nvGrpSpPr>
        <p:grpSpPr>
          <a:xfrm>
            <a:off x="5024559" y="5207565"/>
            <a:ext cx="1851697" cy="939215"/>
            <a:chOff x="4485479" y="5204385"/>
            <a:chExt cx="1851697" cy="939215"/>
          </a:xfrm>
        </p:grpSpPr>
        <p:sp>
          <p:nvSpPr>
            <p:cNvPr id="30" name="Textfeld 29"/>
            <p:cNvSpPr txBox="1"/>
            <p:nvPr/>
          </p:nvSpPr>
          <p:spPr>
            <a:xfrm>
              <a:off x="5422776" y="522920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 err="1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Jira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Blackletter"/>
                <a:cs typeface="Lucida Blackletter"/>
              </a:endParaRPr>
            </a:p>
          </p:txBody>
        </p:sp>
        <p:pic>
          <p:nvPicPr>
            <p:cNvPr id="31" name="Bild 30" descr="pi7KxMAy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5479" y="5204385"/>
              <a:ext cx="784897" cy="634380"/>
            </a:xfrm>
            <a:prstGeom prst="rect">
              <a:avLst/>
            </a:prstGeom>
          </p:spPr>
        </p:pic>
      </p:grpSp>
      <p:sp>
        <p:nvSpPr>
          <p:cNvPr id="32" name="Textfeld 31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4. The Bermuda</a:t>
            </a:r>
            <a:br>
              <a:rPr lang="de-DE" sz="5400" dirty="0" smtClean="0">
                <a:latin typeface="Lucida Blackletter"/>
                <a:cs typeface="Lucida Blackletter"/>
              </a:rPr>
            </a:br>
            <a:r>
              <a:rPr lang="de-DE" sz="5400" dirty="0" smtClean="0">
                <a:latin typeface="Lucida Blackletter"/>
                <a:cs typeface="Lucida Blackletter"/>
              </a:rPr>
              <a:t>    </a:t>
            </a:r>
            <a:r>
              <a:rPr lang="de-DE" sz="5400" dirty="0" err="1" smtClean="0">
                <a:latin typeface="Lucida Blackletter"/>
                <a:cs typeface="Lucida Blackletter"/>
              </a:rPr>
              <a:t>Triangle</a:t>
            </a:r>
            <a:endParaRPr lang="de-DE" sz="5400" dirty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33" name="Bild 32" descr="ank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0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Gleichschenkliges Dreieck 1"/>
          <p:cNvSpPr/>
          <p:nvPr/>
        </p:nvSpPr>
        <p:spPr bwMode="auto">
          <a:xfrm rot="1651118">
            <a:off x="3521500" y="3091562"/>
            <a:ext cx="2451729" cy="1975363"/>
          </a:xfrm>
          <a:prstGeom prst="triangle">
            <a:avLst>
              <a:gd name="adj" fmla="val 53888"/>
            </a:avLst>
          </a:prstGeom>
          <a:solidFill>
            <a:schemeClr val="bg1">
              <a:alpha val="49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 dirty="0" smtClean="0"/>
          </a:p>
        </p:txBody>
      </p:sp>
      <p:pic>
        <p:nvPicPr>
          <p:cNvPr id="17" name="Bild 16" descr="galleon-146994_960_7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645024"/>
            <a:ext cx="1203542" cy="993750"/>
          </a:xfrm>
          <a:prstGeom prst="rect">
            <a:avLst/>
          </a:prstGeom>
        </p:spPr>
      </p:pic>
      <p:grpSp>
        <p:nvGrpSpPr>
          <p:cNvPr id="25" name="Gruppierung 24"/>
          <p:cNvGrpSpPr/>
          <p:nvPr/>
        </p:nvGrpSpPr>
        <p:grpSpPr>
          <a:xfrm>
            <a:off x="1907704" y="4052670"/>
            <a:ext cx="1686473" cy="914400"/>
            <a:chOff x="2165447" y="4077072"/>
            <a:chExt cx="1686473" cy="914400"/>
          </a:xfrm>
        </p:grpSpPr>
        <p:sp>
          <p:nvSpPr>
            <p:cNvPr id="26" name="Textfeld 25"/>
            <p:cNvSpPr txBox="1"/>
            <p:nvPr/>
          </p:nvSpPr>
          <p:spPr>
            <a:xfrm>
              <a:off x="2165447" y="4077072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 err="1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Geco</a:t>
              </a:r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27" name="Bild 26" descr="pi7KxMAy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023" y="4077072"/>
              <a:ext cx="784897" cy="634380"/>
            </a:xfrm>
            <a:prstGeom prst="rect">
              <a:avLst/>
            </a:prstGeom>
          </p:spPr>
        </p:pic>
      </p:grpSp>
      <p:grpSp>
        <p:nvGrpSpPr>
          <p:cNvPr id="28" name="Gruppierung 27"/>
          <p:cNvGrpSpPr/>
          <p:nvPr/>
        </p:nvGrpSpPr>
        <p:grpSpPr>
          <a:xfrm>
            <a:off x="4952551" y="2996952"/>
            <a:ext cx="1824148" cy="939552"/>
            <a:chOff x="3446228" y="2636912"/>
            <a:chExt cx="1824148" cy="939552"/>
          </a:xfrm>
        </p:grpSpPr>
        <p:sp>
          <p:nvSpPr>
            <p:cNvPr id="29" name="Textfeld 28"/>
            <p:cNvSpPr txBox="1"/>
            <p:nvPr/>
          </p:nvSpPr>
          <p:spPr>
            <a:xfrm>
              <a:off x="4355976" y="2662064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SAP-Data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30" name="Bild 29" descr="pi7KxMAy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228" y="2636912"/>
              <a:ext cx="784897" cy="634380"/>
            </a:xfrm>
            <a:prstGeom prst="rect">
              <a:avLst/>
            </a:prstGeom>
          </p:spPr>
        </p:pic>
      </p:grpSp>
      <p:grpSp>
        <p:nvGrpSpPr>
          <p:cNvPr id="31" name="Gruppierung 30"/>
          <p:cNvGrpSpPr/>
          <p:nvPr/>
        </p:nvGrpSpPr>
        <p:grpSpPr>
          <a:xfrm>
            <a:off x="5024559" y="5207565"/>
            <a:ext cx="1851697" cy="939215"/>
            <a:chOff x="4485479" y="5204385"/>
            <a:chExt cx="1851697" cy="939215"/>
          </a:xfrm>
        </p:grpSpPr>
        <p:sp>
          <p:nvSpPr>
            <p:cNvPr id="32" name="Textfeld 31"/>
            <p:cNvSpPr txBox="1"/>
            <p:nvPr/>
          </p:nvSpPr>
          <p:spPr>
            <a:xfrm>
              <a:off x="5422776" y="522920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 err="1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Jira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Blackletter"/>
                <a:cs typeface="Lucida Blackletter"/>
              </a:endParaRPr>
            </a:p>
          </p:txBody>
        </p:sp>
        <p:pic>
          <p:nvPicPr>
            <p:cNvPr id="33" name="Bild 32" descr="pi7KxMAy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5479" y="5204385"/>
              <a:ext cx="784897" cy="634380"/>
            </a:xfrm>
            <a:prstGeom prst="rect">
              <a:avLst/>
            </a:prstGeom>
          </p:spPr>
        </p:pic>
      </p:grpSp>
      <p:sp>
        <p:nvSpPr>
          <p:cNvPr id="34" name="Textfeld 33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4. The Bermuda</a:t>
            </a:r>
            <a:br>
              <a:rPr lang="de-DE" sz="5400" dirty="0" smtClean="0">
                <a:latin typeface="Lucida Blackletter"/>
                <a:cs typeface="Lucida Blackletter"/>
              </a:rPr>
            </a:br>
            <a:r>
              <a:rPr lang="de-DE" sz="5400" dirty="0" smtClean="0">
                <a:latin typeface="Lucida Blackletter"/>
                <a:cs typeface="Lucida Blackletter"/>
              </a:rPr>
              <a:t>    </a:t>
            </a:r>
            <a:r>
              <a:rPr lang="de-DE" sz="5400" dirty="0" err="1" smtClean="0">
                <a:latin typeface="Lucida Blackletter"/>
                <a:cs typeface="Lucida Blackletter"/>
              </a:rPr>
              <a:t>Triangle</a:t>
            </a:r>
            <a:endParaRPr lang="de-DE" sz="5400" dirty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35" name="Bild 34" descr="ank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Gleichschenkliges Dreieck 1"/>
          <p:cNvSpPr/>
          <p:nvPr/>
        </p:nvSpPr>
        <p:spPr bwMode="auto">
          <a:xfrm rot="1651118">
            <a:off x="3521500" y="3091562"/>
            <a:ext cx="2451729" cy="1975363"/>
          </a:xfrm>
          <a:prstGeom prst="triangle">
            <a:avLst>
              <a:gd name="adj" fmla="val 53888"/>
            </a:avLst>
          </a:prstGeom>
          <a:solidFill>
            <a:schemeClr val="bg1">
              <a:alpha val="49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 dirty="0" smtClean="0"/>
          </a:p>
        </p:txBody>
      </p:sp>
      <p:pic>
        <p:nvPicPr>
          <p:cNvPr id="14" name="Bild 13" descr="chain-19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2205" y="4253665"/>
            <a:ext cx="2274060" cy="277738"/>
          </a:xfrm>
          <a:prstGeom prst="rect">
            <a:avLst/>
          </a:prstGeom>
        </p:spPr>
      </p:pic>
      <p:pic>
        <p:nvPicPr>
          <p:cNvPr id="15" name="Bild 14" descr="galleon-146994_960_7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645024"/>
            <a:ext cx="1203542" cy="993750"/>
          </a:xfrm>
          <a:prstGeom prst="rect">
            <a:avLst/>
          </a:prstGeom>
        </p:spPr>
      </p:pic>
      <p:grpSp>
        <p:nvGrpSpPr>
          <p:cNvPr id="34" name="Gruppierung 33"/>
          <p:cNvGrpSpPr/>
          <p:nvPr/>
        </p:nvGrpSpPr>
        <p:grpSpPr>
          <a:xfrm>
            <a:off x="1907704" y="4052670"/>
            <a:ext cx="1686473" cy="914400"/>
            <a:chOff x="2165447" y="4077072"/>
            <a:chExt cx="1686473" cy="914400"/>
          </a:xfrm>
        </p:grpSpPr>
        <p:sp>
          <p:nvSpPr>
            <p:cNvPr id="35" name="Textfeld 34"/>
            <p:cNvSpPr txBox="1"/>
            <p:nvPr/>
          </p:nvSpPr>
          <p:spPr>
            <a:xfrm>
              <a:off x="2165447" y="4077072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 err="1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Geco</a:t>
              </a:r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36" name="Bild 35" descr="pi7KxMAy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023" y="4077072"/>
              <a:ext cx="784897" cy="634380"/>
            </a:xfrm>
            <a:prstGeom prst="rect">
              <a:avLst/>
            </a:prstGeom>
          </p:spPr>
        </p:pic>
      </p:grpSp>
      <p:grpSp>
        <p:nvGrpSpPr>
          <p:cNvPr id="37" name="Gruppierung 36"/>
          <p:cNvGrpSpPr/>
          <p:nvPr/>
        </p:nvGrpSpPr>
        <p:grpSpPr>
          <a:xfrm>
            <a:off x="4952551" y="2996952"/>
            <a:ext cx="1824148" cy="939552"/>
            <a:chOff x="3446228" y="2636912"/>
            <a:chExt cx="1824148" cy="939552"/>
          </a:xfrm>
        </p:grpSpPr>
        <p:sp>
          <p:nvSpPr>
            <p:cNvPr id="38" name="Textfeld 37"/>
            <p:cNvSpPr txBox="1"/>
            <p:nvPr/>
          </p:nvSpPr>
          <p:spPr>
            <a:xfrm>
              <a:off x="4355976" y="2662064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SAP-Data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39" name="Bild 38" descr="pi7KxMAy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228" y="2636912"/>
              <a:ext cx="784897" cy="634380"/>
            </a:xfrm>
            <a:prstGeom prst="rect">
              <a:avLst/>
            </a:prstGeom>
          </p:spPr>
        </p:pic>
      </p:grpSp>
      <p:grpSp>
        <p:nvGrpSpPr>
          <p:cNvPr id="40" name="Gruppierung 39"/>
          <p:cNvGrpSpPr/>
          <p:nvPr/>
        </p:nvGrpSpPr>
        <p:grpSpPr>
          <a:xfrm>
            <a:off x="5024559" y="5207565"/>
            <a:ext cx="1851697" cy="939215"/>
            <a:chOff x="4485479" y="5204385"/>
            <a:chExt cx="1851697" cy="939215"/>
          </a:xfrm>
        </p:grpSpPr>
        <p:sp>
          <p:nvSpPr>
            <p:cNvPr id="41" name="Textfeld 40"/>
            <p:cNvSpPr txBox="1"/>
            <p:nvPr/>
          </p:nvSpPr>
          <p:spPr>
            <a:xfrm>
              <a:off x="5422776" y="522920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 err="1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Jira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Blackletter"/>
                <a:cs typeface="Lucida Blackletter"/>
              </a:endParaRPr>
            </a:p>
          </p:txBody>
        </p:sp>
        <p:pic>
          <p:nvPicPr>
            <p:cNvPr id="42" name="Bild 41" descr="pi7KxMAy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5479" y="5204385"/>
              <a:ext cx="784897" cy="634380"/>
            </a:xfrm>
            <a:prstGeom prst="rect">
              <a:avLst/>
            </a:prstGeom>
          </p:spPr>
        </p:pic>
      </p:grpSp>
      <p:sp>
        <p:nvSpPr>
          <p:cNvPr id="43" name="Textfeld 42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4. The Bermuda</a:t>
            </a:r>
            <a:br>
              <a:rPr lang="de-DE" sz="5400" dirty="0" smtClean="0">
                <a:latin typeface="Lucida Blackletter"/>
                <a:cs typeface="Lucida Blackletter"/>
              </a:rPr>
            </a:br>
            <a:r>
              <a:rPr lang="de-DE" sz="5400" dirty="0" smtClean="0">
                <a:latin typeface="Lucida Blackletter"/>
                <a:cs typeface="Lucida Blackletter"/>
              </a:rPr>
              <a:t>    </a:t>
            </a:r>
            <a:r>
              <a:rPr lang="de-DE" sz="5400" dirty="0" err="1" smtClean="0">
                <a:latin typeface="Lucida Blackletter"/>
                <a:cs typeface="Lucida Blackletter"/>
              </a:rPr>
              <a:t>Triangle</a:t>
            </a:r>
            <a:endParaRPr lang="de-DE" sz="5400" dirty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44" name="Bild 43" descr="ank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8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4. The Bermuda</a:t>
            </a:r>
            <a:br>
              <a:rPr lang="de-DE" sz="5400" dirty="0" smtClean="0">
                <a:latin typeface="Lucida Blackletter"/>
                <a:cs typeface="Lucida Blackletter"/>
              </a:rPr>
            </a:br>
            <a:r>
              <a:rPr lang="de-DE" sz="5400" dirty="0" smtClean="0">
                <a:latin typeface="Lucida Blackletter"/>
                <a:cs typeface="Lucida Blackletter"/>
              </a:rPr>
              <a:t>    </a:t>
            </a:r>
            <a:r>
              <a:rPr lang="de-DE" sz="5400" dirty="0" err="1" smtClean="0">
                <a:latin typeface="Lucida Blackletter"/>
                <a:cs typeface="Lucida Blackletter"/>
              </a:rPr>
              <a:t>Triangle</a:t>
            </a:r>
            <a:endParaRPr lang="de-DE" sz="5400" dirty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pic>
        <p:nvPicPr>
          <p:cNvPr id="5" name="Bild 4" descr="Bildschirmfoto 2016-10-05 um 20.45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40" y="2703249"/>
            <a:ext cx="7020272" cy="33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9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4. The Bermuda</a:t>
            </a:r>
            <a:br>
              <a:rPr lang="de-DE" sz="5400" dirty="0" smtClean="0">
                <a:latin typeface="Lucida Blackletter"/>
                <a:cs typeface="Lucida Blackletter"/>
              </a:rPr>
            </a:br>
            <a:r>
              <a:rPr lang="de-DE" sz="5400" dirty="0" smtClean="0">
                <a:latin typeface="Lucida Blackletter"/>
                <a:cs typeface="Lucida Blackletter"/>
              </a:rPr>
              <a:t>    </a:t>
            </a:r>
            <a:r>
              <a:rPr lang="de-DE" sz="5400" dirty="0" err="1" smtClean="0">
                <a:latin typeface="Lucida Blackletter"/>
                <a:cs typeface="Lucida Blackletter"/>
              </a:rPr>
              <a:t>Triangle</a:t>
            </a:r>
            <a:endParaRPr lang="de-DE" sz="5400" dirty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pic>
        <p:nvPicPr>
          <p:cNvPr id="3" name="Bild 2" descr="Bildschirmfoto 2016-10-05 um 20.27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060848"/>
            <a:ext cx="5773363" cy="44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9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2433464" y="299695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err="1" smtClean="0">
                <a:latin typeface="Lucida Blackletter"/>
                <a:cs typeface="Lucida Blackletter"/>
              </a:rPr>
              <a:t>We</a:t>
            </a:r>
            <a:endParaRPr lang="de-DE" sz="5400" dirty="0" smtClean="0">
              <a:latin typeface="Lucida Blackletter"/>
              <a:cs typeface="Lucida Blackletter"/>
            </a:endParaRPr>
          </a:p>
        </p:txBody>
      </p:sp>
      <p:pic>
        <p:nvPicPr>
          <p:cNvPr id="6" name="Bild 5" descr="pi7KxMAy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938668"/>
            <a:ext cx="1675828" cy="135446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554932" y="299695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err="1" smtClean="0">
                <a:latin typeface="Lucida Blackletter"/>
                <a:cs typeface="Lucida Blackletter"/>
              </a:rPr>
              <a:t>love</a:t>
            </a:r>
            <a:endParaRPr lang="de-DE" sz="5400" dirty="0" smtClean="0">
              <a:latin typeface="Lucida Blackletter"/>
              <a:cs typeface="Lucida Blackletter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953744" y="299561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err="1" smtClean="0">
                <a:latin typeface="Lucida Blackletter"/>
                <a:cs typeface="Lucida Blackletter"/>
              </a:rPr>
              <a:t>Geco</a:t>
            </a:r>
            <a:r>
              <a:rPr lang="de-DE" sz="5400" dirty="0" smtClean="0">
                <a:latin typeface="Lucida Blackletter"/>
                <a:cs typeface="Lucida Blacklette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7945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Gleichschenkliges Dreieck 1"/>
          <p:cNvSpPr/>
          <p:nvPr/>
        </p:nvSpPr>
        <p:spPr bwMode="auto">
          <a:xfrm rot="1651118">
            <a:off x="3521500" y="3091562"/>
            <a:ext cx="2451729" cy="1975363"/>
          </a:xfrm>
          <a:prstGeom prst="triangle">
            <a:avLst>
              <a:gd name="adj" fmla="val 53888"/>
            </a:avLst>
          </a:prstGeom>
          <a:solidFill>
            <a:schemeClr val="bg1">
              <a:alpha val="49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 dirty="0" smtClean="0"/>
          </a:p>
        </p:txBody>
      </p:sp>
      <p:pic>
        <p:nvPicPr>
          <p:cNvPr id="14" name="Bild 13" descr="chain-19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2205" y="4253665"/>
            <a:ext cx="2274060" cy="277738"/>
          </a:xfrm>
          <a:prstGeom prst="rect">
            <a:avLst/>
          </a:prstGeom>
        </p:spPr>
      </p:pic>
      <p:pic>
        <p:nvPicPr>
          <p:cNvPr id="15" name="Bild 14" descr="chain-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329">
            <a:off x="3053490" y="3201453"/>
            <a:ext cx="2385792" cy="1155724"/>
          </a:xfrm>
          <a:prstGeom prst="rect">
            <a:avLst/>
          </a:prstGeom>
        </p:spPr>
      </p:pic>
      <p:pic>
        <p:nvPicPr>
          <p:cNvPr id="16" name="Bild 15" descr="chain-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1375">
            <a:off x="3129636" y="4413004"/>
            <a:ext cx="2385792" cy="1155724"/>
          </a:xfrm>
          <a:prstGeom prst="rect">
            <a:avLst/>
          </a:prstGeom>
        </p:spPr>
      </p:pic>
      <p:pic>
        <p:nvPicPr>
          <p:cNvPr id="18" name="Bild 17" descr="galleon-146994_960_7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645024"/>
            <a:ext cx="1203542" cy="993750"/>
          </a:xfrm>
          <a:prstGeom prst="rect">
            <a:avLst/>
          </a:prstGeom>
        </p:spPr>
      </p:pic>
      <p:grpSp>
        <p:nvGrpSpPr>
          <p:cNvPr id="37" name="Gruppierung 36"/>
          <p:cNvGrpSpPr/>
          <p:nvPr/>
        </p:nvGrpSpPr>
        <p:grpSpPr>
          <a:xfrm>
            <a:off x="1907704" y="4052670"/>
            <a:ext cx="1686473" cy="914400"/>
            <a:chOff x="2165447" y="4077072"/>
            <a:chExt cx="1686473" cy="914400"/>
          </a:xfrm>
        </p:grpSpPr>
        <p:sp>
          <p:nvSpPr>
            <p:cNvPr id="38" name="Textfeld 37"/>
            <p:cNvSpPr txBox="1"/>
            <p:nvPr/>
          </p:nvSpPr>
          <p:spPr>
            <a:xfrm>
              <a:off x="2165447" y="4077072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 err="1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Geco</a:t>
              </a:r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39" name="Bild 38" descr="pi7KxMAy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023" y="4077072"/>
              <a:ext cx="784897" cy="634380"/>
            </a:xfrm>
            <a:prstGeom prst="rect">
              <a:avLst/>
            </a:prstGeom>
          </p:spPr>
        </p:pic>
      </p:grpSp>
      <p:grpSp>
        <p:nvGrpSpPr>
          <p:cNvPr id="40" name="Gruppierung 39"/>
          <p:cNvGrpSpPr/>
          <p:nvPr/>
        </p:nvGrpSpPr>
        <p:grpSpPr>
          <a:xfrm>
            <a:off x="4952551" y="2996952"/>
            <a:ext cx="1824148" cy="939552"/>
            <a:chOff x="3446228" y="2636912"/>
            <a:chExt cx="1824148" cy="939552"/>
          </a:xfrm>
        </p:grpSpPr>
        <p:sp>
          <p:nvSpPr>
            <p:cNvPr id="41" name="Textfeld 40"/>
            <p:cNvSpPr txBox="1"/>
            <p:nvPr/>
          </p:nvSpPr>
          <p:spPr>
            <a:xfrm>
              <a:off x="4355976" y="2662064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SAP-Data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42" name="Bild 41" descr="pi7KxMAy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228" y="2636912"/>
              <a:ext cx="784897" cy="634380"/>
            </a:xfrm>
            <a:prstGeom prst="rect">
              <a:avLst/>
            </a:prstGeom>
          </p:spPr>
        </p:pic>
      </p:grpSp>
      <p:grpSp>
        <p:nvGrpSpPr>
          <p:cNvPr id="43" name="Gruppierung 42"/>
          <p:cNvGrpSpPr/>
          <p:nvPr/>
        </p:nvGrpSpPr>
        <p:grpSpPr>
          <a:xfrm>
            <a:off x="5024559" y="5207565"/>
            <a:ext cx="1851697" cy="939215"/>
            <a:chOff x="4485479" y="5204385"/>
            <a:chExt cx="1851697" cy="939215"/>
          </a:xfrm>
        </p:grpSpPr>
        <p:sp>
          <p:nvSpPr>
            <p:cNvPr id="44" name="Textfeld 43"/>
            <p:cNvSpPr txBox="1"/>
            <p:nvPr/>
          </p:nvSpPr>
          <p:spPr>
            <a:xfrm>
              <a:off x="5422776" y="522920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 err="1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Jira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Blackletter"/>
                <a:cs typeface="Lucida Blackletter"/>
              </a:endParaRPr>
            </a:p>
          </p:txBody>
        </p:sp>
        <p:pic>
          <p:nvPicPr>
            <p:cNvPr id="45" name="Bild 44" descr="pi7KxMAy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5479" y="5204385"/>
              <a:ext cx="784897" cy="634380"/>
            </a:xfrm>
            <a:prstGeom prst="rect">
              <a:avLst/>
            </a:prstGeom>
          </p:spPr>
        </p:pic>
      </p:grpSp>
      <p:sp>
        <p:nvSpPr>
          <p:cNvPr id="46" name="Textfeld 45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4. The Bermuda</a:t>
            </a:r>
            <a:br>
              <a:rPr lang="de-DE" sz="5400" dirty="0" smtClean="0">
                <a:latin typeface="Lucida Blackletter"/>
                <a:cs typeface="Lucida Blackletter"/>
              </a:rPr>
            </a:br>
            <a:r>
              <a:rPr lang="de-DE" sz="5400" dirty="0" smtClean="0">
                <a:latin typeface="Lucida Blackletter"/>
                <a:cs typeface="Lucida Blackletter"/>
              </a:rPr>
              <a:t>    </a:t>
            </a:r>
            <a:r>
              <a:rPr lang="de-DE" sz="5400" dirty="0" err="1" smtClean="0">
                <a:latin typeface="Lucida Blackletter"/>
                <a:cs typeface="Lucida Blackletter"/>
              </a:rPr>
              <a:t>Triangle</a:t>
            </a:r>
            <a:endParaRPr lang="de-DE" sz="5400" dirty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47" name="Bild 46" descr="ank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90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Gleichschenkliges Dreieck 1"/>
          <p:cNvSpPr/>
          <p:nvPr/>
        </p:nvSpPr>
        <p:spPr bwMode="auto">
          <a:xfrm rot="1651118">
            <a:off x="3521500" y="3091562"/>
            <a:ext cx="2451729" cy="1975363"/>
          </a:xfrm>
          <a:prstGeom prst="triangle">
            <a:avLst>
              <a:gd name="adj" fmla="val 53888"/>
            </a:avLst>
          </a:prstGeom>
          <a:solidFill>
            <a:schemeClr val="bg1">
              <a:alpha val="49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 dirty="0" smtClean="0"/>
          </a:p>
        </p:txBody>
      </p:sp>
      <p:pic>
        <p:nvPicPr>
          <p:cNvPr id="14" name="Bild 13" descr="chain-19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2205" y="4253665"/>
            <a:ext cx="2274060" cy="277738"/>
          </a:xfrm>
          <a:prstGeom prst="rect">
            <a:avLst/>
          </a:prstGeom>
        </p:spPr>
      </p:pic>
      <p:pic>
        <p:nvPicPr>
          <p:cNvPr id="16" name="Bild 15" descr="chain-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1375">
            <a:off x="3129636" y="4413004"/>
            <a:ext cx="2385792" cy="1155724"/>
          </a:xfrm>
          <a:prstGeom prst="rect">
            <a:avLst/>
          </a:prstGeom>
        </p:spPr>
      </p:pic>
      <p:pic>
        <p:nvPicPr>
          <p:cNvPr id="17" name="Bild 16" descr="chain-19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46266">
            <a:off x="3139061" y="3651325"/>
            <a:ext cx="2274060" cy="277738"/>
          </a:xfrm>
          <a:prstGeom prst="rect">
            <a:avLst/>
          </a:prstGeom>
        </p:spPr>
      </p:pic>
      <p:pic>
        <p:nvPicPr>
          <p:cNvPr id="18" name="Bild 17" descr="galleon-146994_960_7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645024"/>
            <a:ext cx="1203542" cy="993750"/>
          </a:xfrm>
          <a:prstGeom prst="rect">
            <a:avLst/>
          </a:prstGeom>
        </p:spPr>
      </p:pic>
      <p:grpSp>
        <p:nvGrpSpPr>
          <p:cNvPr id="28" name="Gruppierung 27"/>
          <p:cNvGrpSpPr/>
          <p:nvPr/>
        </p:nvGrpSpPr>
        <p:grpSpPr>
          <a:xfrm>
            <a:off x="1907704" y="4052670"/>
            <a:ext cx="1686473" cy="914400"/>
            <a:chOff x="2165447" y="4077072"/>
            <a:chExt cx="1686473" cy="914400"/>
          </a:xfrm>
        </p:grpSpPr>
        <p:sp>
          <p:nvSpPr>
            <p:cNvPr id="29" name="Textfeld 28"/>
            <p:cNvSpPr txBox="1"/>
            <p:nvPr/>
          </p:nvSpPr>
          <p:spPr>
            <a:xfrm>
              <a:off x="2165447" y="4077072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 err="1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Geco</a:t>
              </a:r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30" name="Bild 29" descr="pi7KxMAy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023" y="4077072"/>
              <a:ext cx="784897" cy="634380"/>
            </a:xfrm>
            <a:prstGeom prst="rect">
              <a:avLst/>
            </a:prstGeom>
          </p:spPr>
        </p:pic>
      </p:grpSp>
      <p:grpSp>
        <p:nvGrpSpPr>
          <p:cNvPr id="31" name="Gruppierung 30"/>
          <p:cNvGrpSpPr/>
          <p:nvPr/>
        </p:nvGrpSpPr>
        <p:grpSpPr>
          <a:xfrm>
            <a:off x="4952551" y="2996952"/>
            <a:ext cx="1824148" cy="939552"/>
            <a:chOff x="3446228" y="2636912"/>
            <a:chExt cx="1824148" cy="939552"/>
          </a:xfrm>
        </p:grpSpPr>
        <p:sp>
          <p:nvSpPr>
            <p:cNvPr id="32" name="Textfeld 31"/>
            <p:cNvSpPr txBox="1"/>
            <p:nvPr/>
          </p:nvSpPr>
          <p:spPr>
            <a:xfrm>
              <a:off x="4355976" y="2662064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SAP-Data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33" name="Bild 32" descr="pi7KxMAy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228" y="2636912"/>
              <a:ext cx="784897" cy="634380"/>
            </a:xfrm>
            <a:prstGeom prst="rect">
              <a:avLst/>
            </a:prstGeom>
          </p:spPr>
        </p:pic>
      </p:grpSp>
      <p:grpSp>
        <p:nvGrpSpPr>
          <p:cNvPr id="34" name="Gruppierung 33"/>
          <p:cNvGrpSpPr/>
          <p:nvPr/>
        </p:nvGrpSpPr>
        <p:grpSpPr>
          <a:xfrm>
            <a:off x="5024559" y="5207565"/>
            <a:ext cx="1851697" cy="939215"/>
            <a:chOff x="4485479" y="5204385"/>
            <a:chExt cx="1851697" cy="939215"/>
          </a:xfrm>
        </p:grpSpPr>
        <p:sp>
          <p:nvSpPr>
            <p:cNvPr id="35" name="Textfeld 34"/>
            <p:cNvSpPr txBox="1"/>
            <p:nvPr/>
          </p:nvSpPr>
          <p:spPr>
            <a:xfrm>
              <a:off x="5422776" y="522920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 err="1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Jira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Blackletter"/>
                <a:cs typeface="Lucida Blackletter"/>
              </a:endParaRPr>
            </a:p>
          </p:txBody>
        </p:sp>
        <p:pic>
          <p:nvPicPr>
            <p:cNvPr id="36" name="Bild 35" descr="pi7KxMAy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5479" y="5204385"/>
              <a:ext cx="784897" cy="634380"/>
            </a:xfrm>
            <a:prstGeom prst="rect">
              <a:avLst/>
            </a:prstGeom>
          </p:spPr>
        </p:pic>
      </p:grpSp>
      <p:sp>
        <p:nvSpPr>
          <p:cNvPr id="37" name="Textfeld 36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4. The Bermuda</a:t>
            </a:r>
            <a:br>
              <a:rPr lang="de-DE" sz="5400" dirty="0" smtClean="0">
                <a:latin typeface="Lucida Blackletter"/>
                <a:cs typeface="Lucida Blackletter"/>
              </a:rPr>
            </a:br>
            <a:r>
              <a:rPr lang="de-DE" sz="5400" dirty="0" smtClean="0">
                <a:latin typeface="Lucida Blackletter"/>
                <a:cs typeface="Lucida Blackletter"/>
              </a:rPr>
              <a:t>    </a:t>
            </a:r>
            <a:r>
              <a:rPr lang="de-DE" sz="5400" dirty="0" err="1" smtClean="0">
                <a:latin typeface="Lucida Blackletter"/>
                <a:cs typeface="Lucida Blackletter"/>
              </a:rPr>
              <a:t>Triangle</a:t>
            </a:r>
            <a:endParaRPr lang="de-DE" sz="5400" dirty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38" name="Bild 37" descr="ank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2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Gleichschenkliges Dreieck 1"/>
          <p:cNvSpPr/>
          <p:nvPr/>
        </p:nvSpPr>
        <p:spPr bwMode="auto">
          <a:xfrm rot="1651118">
            <a:off x="3521500" y="3091562"/>
            <a:ext cx="2451729" cy="1975363"/>
          </a:xfrm>
          <a:prstGeom prst="triangle">
            <a:avLst>
              <a:gd name="adj" fmla="val 53888"/>
            </a:avLst>
          </a:prstGeom>
          <a:solidFill>
            <a:schemeClr val="bg1">
              <a:alpha val="49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 dirty="0" smtClean="0"/>
          </a:p>
        </p:txBody>
      </p:sp>
      <p:pic>
        <p:nvPicPr>
          <p:cNvPr id="14" name="Bild 13" descr="chain-19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2205" y="4253665"/>
            <a:ext cx="2274060" cy="277738"/>
          </a:xfrm>
          <a:prstGeom prst="rect">
            <a:avLst/>
          </a:prstGeom>
        </p:spPr>
      </p:pic>
      <p:pic>
        <p:nvPicPr>
          <p:cNvPr id="17" name="Bild 16" descr="chain-19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46266">
            <a:off x="3139061" y="3651325"/>
            <a:ext cx="2274060" cy="277738"/>
          </a:xfrm>
          <a:prstGeom prst="rect">
            <a:avLst/>
          </a:prstGeom>
        </p:spPr>
      </p:pic>
      <p:pic>
        <p:nvPicPr>
          <p:cNvPr id="18" name="Bild 17" descr="chain-19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7451">
            <a:off x="3167586" y="4836988"/>
            <a:ext cx="2274060" cy="277738"/>
          </a:xfrm>
          <a:prstGeom prst="rect">
            <a:avLst/>
          </a:prstGeom>
        </p:spPr>
      </p:pic>
      <p:pic>
        <p:nvPicPr>
          <p:cNvPr id="19" name="Bild 18" descr="galleon-146994_960_7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645024"/>
            <a:ext cx="1203542" cy="993750"/>
          </a:xfrm>
          <a:prstGeom prst="rect">
            <a:avLst/>
          </a:prstGeom>
        </p:spPr>
      </p:pic>
      <p:grpSp>
        <p:nvGrpSpPr>
          <p:cNvPr id="38" name="Gruppierung 37"/>
          <p:cNvGrpSpPr/>
          <p:nvPr/>
        </p:nvGrpSpPr>
        <p:grpSpPr>
          <a:xfrm>
            <a:off x="1907704" y="4052670"/>
            <a:ext cx="1686473" cy="914400"/>
            <a:chOff x="2165447" y="4077072"/>
            <a:chExt cx="1686473" cy="914400"/>
          </a:xfrm>
        </p:grpSpPr>
        <p:sp>
          <p:nvSpPr>
            <p:cNvPr id="39" name="Textfeld 38"/>
            <p:cNvSpPr txBox="1"/>
            <p:nvPr/>
          </p:nvSpPr>
          <p:spPr>
            <a:xfrm>
              <a:off x="2165447" y="4077072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 err="1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Geco</a:t>
              </a:r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40" name="Bild 39" descr="pi7KxMAy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023" y="4077072"/>
              <a:ext cx="784897" cy="634380"/>
            </a:xfrm>
            <a:prstGeom prst="rect">
              <a:avLst/>
            </a:prstGeom>
          </p:spPr>
        </p:pic>
      </p:grpSp>
      <p:grpSp>
        <p:nvGrpSpPr>
          <p:cNvPr id="41" name="Gruppierung 40"/>
          <p:cNvGrpSpPr/>
          <p:nvPr/>
        </p:nvGrpSpPr>
        <p:grpSpPr>
          <a:xfrm>
            <a:off x="4952551" y="2996952"/>
            <a:ext cx="1824148" cy="939552"/>
            <a:chOff x="3446228" y="2636912"/>
            <a:chExt cx="1824148" cy="939552"/>
          </a:xfrm>
        </p:grpSpPr>
        <p:sp>
          <p:nvSpPr>
            <p:cNvPr id="42" name="Textfeld 41"/>
            <p:cNvSpPr txBox="1"/>
            <p:nvPr/>
          </p:nvSpPr>
          <p:spPr>
            <a:xfrm>
              <a:off x="4355976" y="2662064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SAP-Data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</p:txBody>
        </p:sp>
        <p:pic>
          <p:nvPicPr>
            <p:cNvPr id="43" name="Bild 42" descr="pi7KxMAy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228" y="2636912"/>
              <a:ext cx="784897" cy="634380"/>
            </a:xfrm>
            <a:prstGeom prst="rect">
              <a:avLst/>
            </a:prstGeom>
          </p:spPr>
        </p:pic>
      </p:grpSp>
      <p:grpSp>
        <p:nvGrpSpPr>
          <p:cNvPr id="44" name="Gruppierung 43"/>
          <p:cNvGrpSpPr/>
          <p:nvPr/>
        </p:nvGrpSpPr>
        <p:grpSpPr>
          <a:xfrm>
            <a:off x="5024559" y="5207565"/>
            <a:ext cx="1851697" cy="939215"/>
            <a:chOff x="4485479" y="5204385"/>
            <a:chExt cx="1851697" cy="939215"/>
          </a:xfrm>
        </p:grpSpPr>
        <p:sp>
          <p:nvSpPr>
            <p:cNvPr id="45" name="Textfeld 44"/>
            <p:cNvSpPr txBox="1"/>
            <p:nvPr/>
          </p:nvSpPr>
          <p:spPr>
            <a:xfrm>
              <a:off x="5422776" y="522920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3200" dirty="0" err="1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ucida Blackletter"/>
                  <a:cs typeface="Lucida Blackletter"/>
                </a:rPr>
                <a:t>Jira</a:t>
              </a:r>
              <a:endParaRPr lang="de-DE" sz="3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/>
                <a:cs typeface="Apple Chancery"/>
              </a:endParaRPr>
            </a:p>
            <a:p>
              <a:endParaRPr lang="de-D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Blackletter"/>
                <a:cs typeface="Lucida Blackletter"/>
              </a:endParaRPr>
            </a:p>
          </p:txBody>
        </p:sp>
        <p:pic>
          <p:nvPicPr>
            <p:cNvPr id="46" name="Bild 45" descr="pi7KxMAy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5479" y="5204385"/>
              <a:ext cx="784897" cy="634380"/>
            </a:xfrm>
            <a:prstGeom prst="rect">
              <a:avLst/>
            </a:prstGeom>
          </p:spPr>
        </p:pic>
      </p:grpSp>
      <p:sp>
        <p:nvSpPr>
          <p:cNvPr id="47" name="Textfeld 46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4. The Bermuda</a:t>
            </a:r>
            <a:br>
              <a:rPr lang="de-DE" sz="5400" dirty="0" smtClean="0">
                <a:latin typeface="Lucida Blackletter"/>
                <a:cs typeface="Lucida Blackletter"/>
              </a:rPr>
            </a:br>
            <a:r>
              <a:rPr lang="de-DE" sz="5400" dirty="0" smtClean="0">
                <a:latin typeface="Lucida Blackletter"/>
                <a:cs typeface="Lucida Blackletter"/>
              </a:rPr>
              <a:t>    </a:t>
            </a:r>
            <a:r>
              <a:rPr lang="de-DE" sz="5400" dirty="0" err="1" smtClean="0">
                <a:latin typeface="Lucida Blackletter"/>
                <a:cs typeface="Lucida Blackletter"/>
              </a:rPr>
              <a:t>Triangle</a:t>
            </a:r>
            <a:endParaRPr lang="de-DE" sz="5400" dirty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48" name="Bild 47" descr="ank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6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On </a:t>
            </a:r>
            <a:r>
              <a:rPr lang="de-DE" sz="5400" dirty="0" err="1" smtClean="0">
                <a:latin typeface="Lucida Blackletter"/>
                <a:cs typeface="Lucida Blackletter"/>
              </a:rPr>
              <a:t>the</a:t>
            </a:r>
            <a:r>
              <a:rPr lang="de-DE" sz="5400" dirty="0" smtClean="0">
                <a:latin typeface="Lucida Blackletter"/>
                <a:cs typeface="Lucida Blackletter"/>
              </a:rPr>
              <a:t> </a:t>
            </a:r>
            <a:r>
              <a:rPr lang="de-DE" sz="5400" dirty="0" err="1" smtClean="0">
                <a:latin typeface="Lucida Blackletter"/>
                <a:cs typeface="Lucida Blackletter"/>
              </a:rPr>
              <a:t>horizon</a:t>
            </a:r>
            <a:r>
              <a:rPr lang="de-DE" sz="5400" dirty="0" smtClean="0">
                <a:latin typeface="Lucida Blackletter"/>
                <a:cs typeface="Lucida Blackletter"/>
              </a:rPr>
              <a:t>...</a:t>
            </a:r>
            <a:endParaRPr lang="de-DE" sz="5400" dirty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921296" y="1341309"/>
            <a:ext cx="7758608" cy="4727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err="1" smtClean="0">
                <a:latin typeface="Lucida Blackletter"/>
                <a:cs typeface="Lucida Blackletter"/>
              </a:rPr>
              <a:t>Updating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our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solutions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err="1" smtClean="0">
                <a:latin typeface="Lucida Blackletter"/>
                <a:cs typeface="Lucida Blackletter"/>
              </a:rPr>
              <a:t>Conceptual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issues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with</a:t>
            </a:r>
            <a:r>
              <a:rPr lang="de-DE" sz="3600" dirty="0">
                <a:latin typeface="Lucida Blackletter"/>
                <a:cs typeface="Lucida Blackletter"/>
              </a:rPr>
              <a:t/>
            </a:r>
            <a:br>
              <a:rPr lang="de-DE" sz="3600" dirty="0">
                <a:latin typeface="Lucida Blackletter"/>
                <a:cs typeface="Lucida Blackletter"/>
              </a:rPr>
            </a:br>
            <a:r>
              <a:rPr lang="de-DE" sz="3600" dirty="0" smtClean="0">
                <a:latin typeface="Lucida Blackletter"/>
                <a:cs typeface="Lucida Blackletter"/>
              </a:rPr>
              <a:t>post-</a:t>
            </a:r>
            <a:r>
              <a:rPr lang="de-DE" sz="3600" dirty="0" err="1" smtClean="0">
                <a:latin typeface="Lucida Blackletter"/>
                <a:cs typeface="Lucida Blackletter"/>
              </a:rPr>
              <a:t>dating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err="1" smtClean="0">
                <a:latin typeface="Lucida Blackletter"/>
                <a:cs typeface="Lucida Blackletter"/>
              </a:rPr>
              <a:t>Better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connectivity</a:t>
            </a:r>
            <a:r>
              <a:rPr lang="de-DE" sz="3600" dirty="0" smtClean="0">
                <a:latin typeface="Lucida Blackletter"/>
                <a:cs typeface="Lucida Blackletter"/>
              </a:rPr>
              <a:t> &amp;</a:t>
            </a:r>
            <a:br>
              <a:rPr lang="de-DE" sz="3600" dirty="0" smtClean="0">
                <a:latin typeface="Lucida Blackletter"/>
                <a:cs typeface="Lucida Blackletter"/>
              </a:rPr>
            </a:br>
            <a:r>
              <a:rPr lang="de-DE" sz="3600" dirty="0" err="1" smtClean="0">
                <a:latin typeface="Lucida Blackletter"/>
                <a:cs typeface="Lucida Blackletter"/>
              </a:rPr>
              <a:t>more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automation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endParaRPr lang="de-DE" sz="36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endParaRPr lang="de-DE" sz="3600" dirty="0">
              <a:latin typeface="Lucida Blackletter"/>
              <a:cs typeface="Lucida Blackletter"/>
            </a:endParaRPr>
          </a:p>
        </p:txBody>
      </p:sp>
    </p:spTree>
    <p:extLst>
      <p:ext uri="{BB962C8B-B14F-4D97-AF65-F5344CB8AC3E}">
        <p14:creationId xmlns:p14="http://schemas.microsoft.com/office/powerpoint/2010/main" val="75418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>
                <a:latin typeface="Lucida Blackletter"/>
                <a:cs typeface="Lucida Blackletter"/>
              </a:rPr>
              <a:t>Thank you!</a:t>
            </a:r>
            <a:br>
              <a:rPr lang="en-GB" dirty="0" smtClean="0">
                <a:latin typeface="Lucida Blackletter"/>
                <a:cs typeface="Lucida Blackletter"/>
              </a:rPr>
            </a:br>
            <a:r>
              <a:rPr lang="en-GB" sz="2000" dirty="0">
                <a:latin typeface="Lucida Blackletter"/>
                <a:cs typeface="Lucida Blackletter"/>
              </a:rPr>
              <a:t/>
            </a:r>
            <a:br>
              <a:rPr lang="en-GB" sz="2000" dirty="0">
                <a:latin typeface="Lucida Blackletter"/>
                <a:cs typeface="Lucida Blackletter"/>
              </a:rPr>
            </a:br>
            <a:r>
              <a:rPr lang="en-GB" sz="2000" dirty="0" smtClean="0">
                <a:latin typeface="Lucida Blackletter"/>
                <a:cs typeface="Lucida Blackletter"/>
              </a:rPr>
              <a:t/>
            </a:r>
            <a:br>
              <a:rPr lang="en-GB" sz="2000" dirty="0" smtClean="0">
                <a:latin typeface="Lucida Blackletter"/>
                <a:cs typeface="Lucida Blackletter"/>
              </a:rPr>
            </a:br>
            <a:r>
              <a:rPr lang="en-GB" sz="2000" dirty="0">
                <a:latin typeface="Lucida Blackletter"/>
                <a:cs typeface="Lucida Blackletter"/>
              </a:rPr>
              <a:t/>
            </a:r>
            <a:br>
              <a:rPr lang="en-GB" sz="2000" dirty="0">
                <a:latin typeface="Lucida Blackletter"/>
                <a:cs typeface="Lucida Blackletter"/>
              </a:rPr>
            </a:br>
            <a:r>
              <a:rPr lang="en-GB" sz="2000" dirty="0" smtClean="0">
                <a:latin typeface="Lucida Blackletter"/>
                <a:cs typeface="Lucida Blackletter"/>
              </a:rPr>
              <a:t>Captain Dan</a:t>
            </a:r>
            <a:br>
              <a:rPr lang="en-GB" sz="2000" dirty="0" smtClean="0">
                <a:latin typeface="Lucida Blackletter"/>
                <a:cs typeface="Lucida Blackletter"/>
              </a:rPr>
            </a:br>
            <a:r>
              <a:rPr lang="en-GB" sz="2000" dirty="0" smtClean="0">
                <a:latin typeface="Lucida Blackletter"/>
                <a:cs typeface="Lucida Blackletter"/>
              </a:rPr>
              <a:t>Triplesense Reply</a:t>
            </a:r>
            <a:endParaRPr lang="en-GB" sz="2000" dirty="0">
              <a:latin typeface="Lucida Blackletter"/>
              <a:cs typeface="Lucida Blackletter"/>
            </a:endParaRP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sz="2200" dirty="0" smtClean="0"/>
          </a:p>
          <a:p>
            <a:endParaRPr lang="de-DE" sz="2200" dirty="0" smtClean="0"/>
          </a:p>
        </p:txBody>
      </p:sp>
      <p:pic>
        <p:nvPicPr>
          <p:cNvPr id="4" name="Bild 3" descr="galleon-146994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41168"/>
            <a:ext cx="2075639" cy="17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1296" y="15064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de-DE" sz="5400" dirty="0" smtClean="0">
                <a:latin typeface="Lucida Blackletter"/>
                <a:cs typeface="Lucida Blackletter"/>
              </a:rPr>
              <a:t>The </a:t>
            </a:r>
            <a:r>
              <a:rPr lang="de-DE" sz="5400" dirty="0" err="1" smtClean="0">
                <a:latin typeface="Lucida Blackletter"/>
                <a:cs typeface="Lucida Blackletter"/>
              </a:rPr>
              <a:t>history</a:t>
            </a:r>
            <a:endParaRPr lang="de-DE" sz="5400" dirty="0" smtClean="0">
              <a:latin typeface="Lucida Blackletter"/>
              <a:cs typeface="Lucida Blackletter"/>
            </a:endParaRPr>
          </a:p>
          <a:p>
            <a:pPr marL="914400" indent="-914400">
              <a:buFont typeface="+mj-lt"/>
              <a:buAutoNum type="arabicPeriod"/>
            </a:pPr>
            <a:r>
              <a:rPr lang="de-DE" sz="5400" dirty="0" smtClean="0">
                <a:latin typeface="Lucida Blackletter"/>
                <a:cs typeface="Lucida Blackletter"/>
              </a:rPr>
              <a:t>Problems</a:t>
            </a:r>
          </a:p>
          <a:p>
            <a:pPr marL="914400" indent="-914400">
              <a:buFont typeface="+mj-lt"/>
              <a:buAutoNum type="arabicPeriod"/>
            </a:pPr>
            <a:r>
              <a:rPr lang="de-DE" sz="5400" dirty="0" smtClean="0">
                <a:latin typeface="Lucida Blackletter"/>
                <a:cs typeface="Lucida Blackletter"/>
              </a:rPr>
              <a:t>Proto-solution</a:t>
            </a:r>
          </a:p>
          <a:p>
            <a:pPr marL="914400" indent="-914400">
              <a:buFont typeface="+mj-lt"/>
              <a:buAutoNum type="arabicPeriod"/>
            </a:pPr>
            <a:r>
              <a:rPr lang="de-DE" sz="5400" dirty="0" smtClean="0">
                <a:latin typeface="Lucida Blackletter"/>
                <a:cs typeface="Lucida Blackletter"/>
              </a:rPr>
              <a:t>The Bermuda </a:t>
            </a:r>
            <a:r>
              <a:rPr lang="de-DE" sz="5400" dirty="0" err="1" smtClean="0">
                <a:latin typeface="Lucida Blackletter"/>
                <a:cs typeface="Lucida Blackletter"/>
              </a:rPr>
              <a:t>Triangle</a:t>
            </a:r>
            <a:endParaRPr lang="de-DE" sz="5400" dirty="0" smtClean="0">
              <a:latin typeface="Lucida Blackletter"/>
              <a:cs typeface="Lucida Blackletter"/>
            </a:endParaRPr>
          </a:p>
          <a:p>
            <a:endParaRPr lang="de-DE" sz="5400" dirty="0" smtClean="0">
              <a:latin typeface="Lucida Blackletter"/>
              <a:cs typeface="Lucida Blackletter"/>
            </a:endParaRPr>
          </a:p>
        </p:txBody>
      </p:sp>
    </p:spTree>
    <p:extLst>
      <p:ext uri="{BB962C8B-B14F-4D97-AF65-F5344CB8AC3E}">
        <p14:creationId xmlns:p14="http://schemas.microsoft.com/office/powerpoint/2010/main" val="61302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1296" y="10024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de-DE" sz="5400" dirty="0" smtClean="0">
                <a:latin typeface="Lucida Blackletter"/>
                <a:cs typeface="Lucida Blackletter"/>
              </a:rPr>
              <a:t>The </a:t>
            </a:r>
            <a:r>
              <a:rPr lang="de-DE" sz="5400" dirty="0" err="1" smtClean="0">
                <a:latin typeface="Lucida Blackletter"/>
                <a:cs typeface="Lucida Blackletter"/>
              </a:rPr>
              <a:t>history</a:t>
            </a:r>
            <a:endParaRPr lang="de-DE" sz="54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smtClean="0">
                <a:latin typeface="Lucida Blackletter"/>
                <a:cs typeface="Lucida Blackletter"/>
              </a:rPr>
              <a:t>2013: Triplesense </a:t>
            </a:r>
            <a:r>
              <a:rPr lang="de-DE" sz="3600" dirty="0" err="1" smtClean="0">
                <a:latin typeface="Lucida Blackletter"/>
                <a:cs typeface="Lucida Blackletter"/>
              </a:rPr>
              <a:t>becomes</a:t>
            </a:r>
            <a:r>
              <a:rPr lang="de-DE" sz="3600" dirty="0">
                <a:latin typeface="Lucida Blackletter"/>
                <a:cs typeface="Lucida Blackletter"/>
              </a:rPr>
              <a:t/>
            </a:r>
            <a:br>
              <a:rPr lang="de-DE" sz="3600" dirty="0">
                <a:latin typeface="Lucida Blackletter"/>
                <a:cs typeface="Lucida Blackletter"/>
              </a:rPr>
            </a:br>
            <a:r>
              <a:rPr lang="de-DE" sz="3600" dirty="0" smtClean="0">
                <a:latin typeface="Lucida Blackletter"/>
                <a:cs typeface="Lucida Blackletter"/>
              </a:rPr>
              <a:t>Triplesense-Reply</a:t>
            </a: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smtClean="0">
                <a:latin typeface="Lucida Blackletter"/>
                <a:cs typeface="Lucida Blackletter"/>
              </a:rPr>
              <a:t>2013 - 2014: Systems </a:t>
            </a:r>
            <a:r>
              <a:rPr lang="de-DE" sz="3600" dirty="0" err="1" smtClean="0">
                <a:latin typeface="Lucida Blackletter"/>
                <a:cs typeface="Lucida Blackletter"/>
              </a:rPr>
              <a:t>integration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smtClean="0">
                <a:latin typeface="Lucida Blackletter"/>
                <a:cs typeface="Lucida Blackletter"/>
              </a:rPr>
              <a:t>2014: Initial </a:t>
            </a:r>
            <a:r>
              <a:rPr lang="de-DE" sz="3600" dirty="0" err="1" smtClean="0">
                <a:latin typeface="Lucida Blackletter"/>
                <a:cs typeface="Lucida Blackletter"/>
              </a:rPr>
              <a:t>introduction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to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Geco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smtClean="0">
                <a:latin typeface="Lucida Blackletter"/>
                <a:cs typeface="Lucida Blackletter"/>
              </a:rPr>
              <a:t>2014 </a:t>
            </a:r>
            <a:r>
              <a:rPr lang="de-DE" sz="3600" dirty="0">
                <a:latin typeface="Lucida Blackletter"/>
                <a:cs typeface="Lucida Blackletter"/>
              </a:rPr>
              <a:t>-</a:t>
            </a:r>
            <a:r>
              <a:rPr lang="de-DE" sz="3600" dirty="0" smtClean="0">
                <a:latin typeface="Lucida Blackletter"/>
                <a:cs typeface="Lucida Blackletter"/>
              </a:rPr>
              <a:t> 01.2016: </a:t>
            </a:r>
            <a:r>
              <a:rPr lang="de-DE" sz="3600" dirty="0" err="1" smtClean="0">
                <a:latin typeface="Lucida Blackletter"/>
                <a:cs typeface="Lucida Blackletter"/>
              </a:rPr>
              <a:t>Piracy</a:t>
            </a:r>
            <a:r>
              <a:rPr lang="de-DE" sz="3600" dirty="0" smtClean="0">
                <a:latin typeface="Lucida Blackletter"/>
                <a:cs typeface="Lucida Blackletter"/>
              </a:rPr>
              <a:t>, </a:t>
            </a:r>
            <a:r>
              <a:rPr lang="de-DE" sz="3600" dirty="0" err="1" smtClean="0">
                <a:latin typeface="Lucida Blackletter"/>
                <a:cs typeface="Lucida Blackletter"/>
              </a:rPr>
              <a:t>storms</a:t>
            </a:r>
            <a:r>
              <a:rPr lang="de-DE" sz="3600" dirty="0" smtClean="0">
                <a:latin typeface="Lucida Blackletter"/>
                <a:cs typeface="Lucida Blackletter"/>
              </a:rPr>
              <a:t>,</a:t>
            </a:r>
            <a:br>
              <a:rPr lang="de-DE" sz="3600" dirty="0" smtClean="0">
                <a:latin typeface="Lucida Blackletter"/>
                <a:cs typeface="Lucida Blackletter"/>
              </a:rPr>
            </a:br>
            <a:r>
              <a:rPr lang="de-DE" sz="3600" dirty="0" err="1" smtClean="0">
                <a:latin typeface="Lucida Blackletter"/>
                <a:cs typeface="Lucida Blackletter"/>
              </a:rPr>
              <a:t>damnation</a:t>
            </a:r>
            <a:r>
              <a:rPr lang="de-DE" sz="3600" dirty="0" smtClean="0">
                <a:latin typeface="Lucida Blackletter"/>
                <a:cs typeface="Lucida Blackletter"/>
              </a:rPr>
              <a:t> on </a:t>
            </a:r>
            <a:r>
              <a:rPr lang="de-DE" sz="3600" dirty="0" err="1" smtClean="0">
                <a:latin typeface="Lucida Blackletter"/>
                <a:cs typeface="Lucida Blackletter"/>
              </a:rPr>
              <a:t>the</a:t>
            </a:r>
            <a:r>
              <a:rPr lang="de-DE" sz="3600" dirty="0" smtClean="0">
                <a:latin typeface="Lucida Blackletter"/>
                <a:cs typeface="Lucida Blackletter"/>
              </a:rPr>
              <a:t> high </a:t>
            </a:r>
            <a:r>
              <a:rPr lang="de-DE" sz="3600" dirty="0" err="1" smtClean="0">
                <a:latin typeface="Lucida Blackletter"/>
                <a:cs typeface="Lucida Blackletter"/>
              </a:rPr>
              <a:t>seas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</p:spTree>
    <p:extLst>
      <p:ext uri="{BB962C8B-B14F-4D97-AF65-F5344CB8AC3E}">
        <p14:creationId xmlns:p14="http://schemas.microsoft.com/office/powerpoint/2010/main" val="364713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1296" y="2606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pic>
        <p:nvPicPr>
          <p:cNvPr id="3" name="Bild 2" descr="Bildschirmfoto 2016-10-05 um 20.54.4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92896"/>
            <a:ext cx="6966740" cy="41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9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1296" y="10024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5400" dirty="0" smtClean="0">
                <a:latin typeface="Lucida Blackletter"/>
                <a:cs typeface="Lucida Blackletter"/>
              </a:rPr>
              <a:t>2.  Problems</a:t>
            </a: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err="1" smtClean="0">
                <a:latin typeface="Lucida Blackletter"/>
                <a:cs typeface="Lucida Blackletter"/>
              </a:rPr>
              <a:t>Differences</a:t>
            </a:r>
            <a:r>
              <a:rPr lang="de-DE" sz="3600" dirty="0" smtClean="0">
                <a:latin typeface="Lucida Blackletter"/>
                <a:cs typeface="Lucida Blackletter"/>
              </a:rPr>
              <a:t> in </a:t>
            </a:r>
            <a:r>
              <a:rPr lang="de-DE" sz="3600" dirty="0" err="1" smtClean="0">
                <a:latin typeface="Lucida Blackletter"/>
                <a:cs typeface="Lucida Blackletter"/>
              </a:rPr>
              <a:t>project</a:t>
            </a:r>
            <a:r>
              <a:rPr lang="de-DE" sz="3600" dirty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culture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err="1" smtClean="0">
                <a:latin typeface="Lucida Blackletter"/>
                <a:cs typeface="Lucida Blackletter"/>
              </a:rPr>
              <a:t>Superfluous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data</a:t>
            </a:r>
            <a:r>
              <a:rPr lang="de-DE" sz="3600" dirty="0" err="1">
                <a:latin typeface="Lucida Blackletter"/>
                <a:cs typeface="Lucida Blackletter"/>
              </a:rPr>
              <a:t>-</a:t>
            </a:r>
            <a:r>
              <a:rPr lang="de-DE" sz="3600" dirty="0" err="1" smtClean="0">
                <a:latin typeface="Lucida Blackletter"/>
                <a:cs typeface="Lucida Blackletter"/>
              </a:rPr>
              <a:t>entry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err="1">
                <a:latin typeface="Lucida Blackletter"/>
                <a:cs typeface="Lucida Blackletter"/>
              </a:rPr>
              <a:t>No</a:t>
            </a:r>
            <a:r>
              <a:rPr lang="de-DE" sz="3600" dirty="0">
                <a:latin typeface="Lucida Blackletter"/>
                <a:cs typeface="Lucida Blackletter"/>
              </a:rPr>
              <a:t> </a:t>
            </a:r>
            <a:r>
              <a:rPr lang="de-DE" sz="3600" dirty="0" err="1">
                <a:latin typeface="Lucida Blackletter"/>
                <a:cs typeface="Lucida Blackletter"/>
              </a:rPr>
              <a:t>connectivity</a:t>
            </a:r>
            <a:r>
              <a:rPr lang="de-DE" sz="3600" dirty="0">
                <a:latin typeface="Lucida Blackletter"/>
                <a:cs typeface="Lucida Blackletter"/>
              </a:rPr>
              <a:t> </a:t>
            </a:r>
            <a:r>
              <a:rPr lang="de-DE" sz="3600" dirty="0" err="1">
                <a:latin typeface="Lucida Blackletter"/>
                <a:cs typeface="Lucida Blackletter"/>
              </a:rPr>
              <a:t>between</a:t>
            </a:r>
            <a:r>
              <a:rPr lang="de-DE" sz="3600" dirty="0">
                <a:latin typeface="Lucida Blackletter"/>
                <a:cs typeface="Lucida Blackletter"/>
              </a:rPr>
              <a:t> </a:t>
            </a:r>
            <a:r>
              <a:rPr lang="de-DE" sz="3600" dirty="0" err="1">
                <a:latin typeface="Lucida Blackletter"/>
                <a:cs typeface="Lucida Blackletter"/>
              </a:rPr>
              <a:t>work</a:t>
            </a:r>
            <a:r>
              <a:rPr lang="de-DE" sz="3600" dirty="0">
                <a:latin typeface="Lucida Blackletter"/>
                <a:cs typeface="Lucida Blackletter"/>
              </a:rPr>
              <a:t>,</a:t>
            </a:r>
            <a:br>
              <a:rPr lang="de-DE" sz="3600" dirty="0">
                <a:latin typeface="Lucida Blackletter"/>
                <a:cs typeface="Lucida Blackletter"/>
              </a:rPr>
            </a:br>
            <a:r>
              <a:rPr lang="de-DE" sz="3600" dirty="0">
                <a:latin typeface="Lucida Blackletter"/>
                <a:cs typeface="Lucida Blackletter"/>
              </a:rPr>
              <a:t>time-</a:t>
            </a:r>
            <a:r>
              <a:rPr lang="de-DE" sz="3600" dirty="0" err="1">
                <a:latin typeface="Lucida Blackletter"/>
                <a:cs typeface="Lucida Blackletter"/>
              </a:rPr>
              <a:t>reporting</a:t>
            </a:r>
            <a:r>
              <a:rPr lang="de-DE" sz="3600" dirty="0">
                <a:latin typeface="Lucida Blackletter"/>
                <a:cs typeface="Lucida Blackletter"/>
              </a:rPr>
              <a:t> </a:t>
            </a:r>
            <a:r>
              <a:rPr lang="de-DE" sz="3600" dirty="0" err="1">
                <a:latin typeface="Lucida Blackletter"/>
                <a:cs typeface="Lucida Blackletter"/>
              </a:rPr>
              <a:t>and</a:t>
            </a:r>
            <a:r>
              <a:rPr lang="de-DE" sz="3600" dirty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billing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smtClean="0">
                <a:latin typeface="Lucida Blackletter"/>
                <a:cs typeface="Lucida Blackletter"/>
              </a:rPr>
              <a:t>Rum </a:t>
            </a:r>
            <a:r>
              <a:rPr lang="de-DE" sz="3600" dirty="0" err="1" smtClean="0">
                <a:latin typeface="Lucida Blackletter"/>
                <a:cs typeface="Lucida Blackletter"/>
              </a:rPr>
              <a:t>consumption</a:t>
            </a:r>
            <a:r>
              <a:rPr lang="de-DE" sz="3600" dirty="0" smtClean="0">
                <a:latin typeface="Lucida Blackletter"/>
                <a:cs typeface="Lucida Blackletter"/>
              </a:rPr>
              <a:t> </a:t>
            </a:r>
            <a:r>
              <a:rPr lang="de-DE" sz="3600" dirty="0" err="1" smtClean="0">
                <a:latin typeface="Lucida Blackletter"/>
                <a:cs typeface="Lucida Blackletter"/>
              </a:rPr>
              <a:t>increased</a:t>
            </a:r>
            <a:endParaRPr lang="de-DE" sz="3600" dirty="0" smtClean="0">
              <a:latin typeface="Lucida Blackletter"/>
              <a:cs typeface="Lucida Blackletter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de-DE" sz="3600" dirty="0" err="1" smtClean="0">
                <a:latin typeface="Lucida Blackletter"/>
                <a:cs typeface="Lucida Blackletter"/>
              </a:rPr>
              <a:t>Timelogs</a:t>
            </a:r>
            <a:r>
              <a:rPr lang="de-DE" sz="3600" dirty="0" smtClean="0">
                <a:latin typeface="Lucida Blackletter"/>
                <a:cs typeface="Lucida Blackletter"/>
              </a:rPr>
              <a:t>: lost </a:t>
            </a:r>
            <a:r>
              <a:rPr lang="de-DE" sz="3600" dirty="0" err="1">
                <a:latin typeface="Lucida Blackletter"/>
                <a:cs typeface="Lucida Blackletter"/>
              </a:rPr>
              <a:t>at</a:t>
            </a:r>
            <a:r>
              <a:rPr lang="de-DE" sz="3600" dirty="0">
                <a:latin typeface="Lucida Blackletter"/>
                <a:cs typeface="Lucida Blackletter"/>
              </a:rPr>
              <a:t> </a:t>
            </a:r>
            <a:r>
              <a:rPr lang="de-DE" sz="3600" dirty="0" err="1">
                <a:latin typeface="Lucida Blackletter"/>
                <a:cs typeface="Lucida Blackletter"/>
              </a:rPr>
              <a:t>sea</a:t>
            </a:r>
            <a:r>
              <a:rPr lang="de-DE" sz="3600" dirty="0">
                <a:latin typeface="Lucida Blackletter"/>
                <a:cs typeface="Lucida Blackletter"/>
              </a:rPr>
              <a:t> </a:t>
            </a: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endParaRPr lang="de-DE" sz="3600" dirty="0" smtClean="0">
              <a:latin typeface="Lucida Blackletter"/>
              <a:cs typeface="Lucida Blackletter"/>
            </a:endParaRPr>
          </a:p>
          <a:p>
            <a:pPr>
              <a:lnSpc>
                <a:spcPct val="120000"/>
              </a:lnSpc>
            </a:pPr>
            <a:endParaRPr lang="de-DE" sz="3600" dirty="0" smtClean="0">
              <a:latin typeface="Lucida Blackletter"/>
              <a:cs typeface="Lucida Blackletter"/>
            </a:endParaRPr>
          </a:p>
        </p:txBody>
      </p:sp>
    </p:spTree>
    <p:extLst>
      <p:ext uri="{BB962C8B-B14F-4D97-AF65-F5344CB8AC3E}">
        <p14:creationId xmlns:p14="http://schemas.microsoft.com/office/powerpoint/2010/main" val="185139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pic>
        <p:nvPicPr>
          <p:cNvPr id="2" name="Bild 1" descr="the-kraken-existence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r="23908" b="25675"/>
          <a:stretch/>
        </p:blipFill>
        <p:spPr>
          <a:xfrm>
            <a:off x="467544" y="627700"/>
            <a:ext cx="2788590" cy="2290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491880" y="6206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200" dirty="0" smtClean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Giant Kraken</a:t>
            </a:r>
            <a:r>
              <a:rPr lang="de-DE" sz="3200" dirty="0" smtClean="0">
                <a:ln w="18415" cmpd="sng">
                  <a:noFill/>
                  <a:prstDash val="solid"/>
                </a:ln>
                <a:latin typeface="Apple Chancery"/>
                <a:cs typeface="Apple Chancery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1975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pic>
        <p:nvPicPr>
          <p:cNvPr id="2" name="Bild 1" descr="the-kraken-existence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r="23908" b="25675"/>
          <a:stretch/>
        </p:blipFill>
        <p:spPr>
          <a:xfrm>
            <a:off x="467544" y="627700"/>
            <a:ext cx="2788590" cy="2290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 descr="Bermuda-Triangle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13648" r="24827" b="7566"/>
          <a:stretch/>
        </p:blipFill>
        <p:spPr>
          <a:xfrm>
            <a:off x="5340443" y="3861048"/>
            <a:ext cx="3175000" cy="2439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491880" y="6206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200" dirty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Giant Kraken</a:t>
            </a:r>
            <a:r>
              <a:rPr lang="de-DE" sz="3200" dirty="0">
                <a:ln w="18415" cmpd="sng">
                  <a:noFill/>
                  <a:prstDash val="solid"/>
                </a:ln>
                <a:latin typeface="Apple Chancery"/>
                <a:cs typeface="Apple Chancery"/>
              </a:rPr>
              <a:t>!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065312" y="58269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200" dirty="0" smtClean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Green </a:t>
            </a:r>
            <a:r>
              <a:rPr lang="de-DE" sz="3200" dirty="0" err="1" smtClean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fog</a:t>
            </a:r>
            <a:r>
              <a:rPr lang="de-DE" sz="3200" dirty="0" smtClean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, </a:t>
            </a:r>
            <a:r>
              <a:rPr lang="de-DE" sz="3200" dirty="0" err="1" smtClean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aliens</a:t>
            </a:r>
            <a:r>
              <a:rPr lang="de-DE" sz="3200" dirty="0" smtClean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, etc...</a:t>
            </a:r>
            <a:endParaRPr lang="de-DE" sz="3200" dirty="0">
              <a:ln w="18415" cmpd="sng">
                <a:noFill/>
                <a:prstDash val="solid"/>
              </a:ln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728485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1"/>
          <p:cNvSpPr txBox="1">
            <a:spLocks/>
          </p:cNvSpPr>
          <p:nvPr/>
        </p:nvSpPr>
        <p:spPr>
          <a:xfrm>
            <a:off x="467544" y="304023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700" dirty="0" smtClean="0"/>
          </a:p>
        </p:txBody>
      </p:sp>
      <p:pic>
        <p:nvPicPr>
          <p:cNvPr id="4" name="Bild 3" descr="Claude_Bernou_Carte_de_lAmerique_septentrionale_Karte_von_1681_(Nordamerika, Mittelamerika_und_Karibik).jpg"/>
          <p:cNvPicPr>
            <a:picLocks noChangeAspect="1"/>
          </p:cNvPicPr>
          <p:nvPr/>
        </p:nvPicPr>
        <p:blipFill>
          <a:blip r:embed="rId3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1683568"/>
            <a:ext cx="10729192" cy="10052160"/>
          </a:xfrm>
          <a:prstGeom prst="rect">
            <a:avLst/>
          </a:prstGeom>
        </p:spPr>
      </p:pic>
      <p:pic>
        <p:nvPicPr>
          <p:cNvPr id="2" name="Bild 1" descr="the-kraken-existence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r="23908" b="25675"/>
          <a:stretch/>
        </p:blipFill>
        <p:spPr>
          <a:xfrm>
            <a:off x="467544" y="627700"/>
            <a:ext cx="2788590" cy="2290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 descr="Bermuda-Triangle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13648" r="24827" b="7566"/>
          <a:stretch/>
        </p:blipFill>
        <p:spPr>
          <a:xfrm>
            <a:off x="5340443" y="3861048"/>
            <a:ext cx="3175000" cy="2439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Bild 4" descr="c9fb6d814b2c613bb9cf42c9724b1ad6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1" t="30087" r="5128" b="9696"/>
          <a:stretch/>
        </p:blipFill>
        <p:spPr>
          <a:xfrm>
            <a:off x="2699792" y="1772816"/>
            <a:ext cx="3358445" cy="3062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Bild 7" descr="ank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6589" y="404664"/>
            <a:ext cx="1248854" cy="18658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491880" y="6206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200" dirty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Giant Kraken</a:t>
            </a:r>
            <a:r>
              <a:rPr lang="de-DE" sz="3200" dirty="0" smtClean="0">
                <a:ln w="18415" cmpd="sng">
                  <a:noFill/>
                  <a:prstDash val="solid"/>
                </a:ln>
                <a:latin typeface="Apple Chancery"/>
                <a:cs typeface="Apple Chancery"/>
              </a:rPr>
              <a:t>!</a:t>
            </a:r>
            <a:endParaRPr lang="de-DE" sz="3200" dirty="0">
              <a:ln w="18415" cmpd="sng">
                <a:noFill/>
                <a:prstDash val="solid"/>
              </a:ln>
              <a:latin typeface="Apple Chancery"/>
              <a:cs typeface="Apple Chancery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372200" y="25146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200" dirty="0" err="1" smtClean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Maelström</a:t>
            </a:r>
            <a:r>
              <a:rPr lang="de-DE" sz="3200" dirty="0" smtClean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!</a:t>
            </a:r>
            <a:endParaRPr lang="de-DE" sz="3200" dirty="0">
              <a:ln w="18415" cmpd="sng">
                <a:noFill/>
                <a:prstDash val="solid"/>
              </a:ln>
              <a:latin typeface="Apple Chancery"/>
              <a:cs typeface="Apple Chancery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065312" y="58269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200" dirty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Green </a:t>
            </a:r>
            <a:r>
              <a:rPr lang="de-DE" sz="3200" dirty="0" err="1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fog</a:t>
            </a:r>
            <a:r>
              <a:rPr lang="de-DE" sz="3200" dirty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, </a:t>
            </a:r>
            <a:r>
              <a:rPr lang="de-DE" sz="3200" dirty="0" err="1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aliens</a:t>
            </a:r>
            <a:r>
              <a:rPr lang="de-DE" sz="3200" dirty="0">
                <a:ln w="18415" cmpd="sng">
                  <a:noFill/>
                  <a:prstDash val="solid"/>
                </a:ln>
                <a:latin typeface="Lucida Blackletter"/>
                <a:cs typeface="Lucida Blackletter"/>
              </a:rPr>
              <a:t>, etc...</a:t>
            </a:r>
            <a:endParaRPr lang="de-DE" sz="3200" dirty="0">
              <a:ln w="18415" cmpd="sng">
                <a:noFill/>
                <a:prstDash val="solid"/>
              </a:ln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60401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S_MASTER">
  <a:themeElements>
    <a:clrScheme name="triplesense | DC PPT">
      <a:dk1>
        <a:srgbClr val="3D3D3D"/>
      </a:dk1>
      <a:lt1>
        <a:sysClr val="window" lastClr="FFFFFF"/>
      </a:lt1>
      <a:dk2>
        <a:srgbClr val="63666B"/>
      </a:dk2>
      <a:lt2>
        <a:srgbClr val="E5E5E2"/>
      </a:lt2>
      <a:accent1>
        <a:srgbClr val="46627B"/>
      </a:accent1>
      <a:accent2>
        <a:srgbClr val="8B005B"/>
      </a:accent2>
      <a:accent3>
        <a:srgbClr val="81AF1F"/>
      </a:accent3>
      <a:accent4>
        <a:srgbClr val="F9412B"/>
      </a:accent4>
      <a:accent5>
        <a:srgbClr val="00CFFF"/>
      </a:accent5>
      <a:accent6>
        <a:srgbClr val="46627B"/>
      </a:accent6>
      <a:hlink>
        <a:srgbClr val="81AF1F"/>
      </a:hlink>
      <a:folHlink>
        <a:srgbClr val="81AF1F"/>
      </a:folHlink>
    </a:clrScheme>
    <a:fontScheme name="triplesense | DF P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>
          <a:solidFill>
            <a:schemeClr val="bg1">
              <a:lumMod val="75000"/>
            </a:schemeClr>
          </a:solidFill>
        </a:ln>
        <a:effectLst>
          <a:outerShdw blurRad="127000" dist="38100" dir="2700000" algn="tl" rotWithShape="0">
            <a:srgbClr val="3D3D3D">
              <a:alpha val="40000"/>
            </a:srgbClr>
          </a:outerShdw>
        </a:effectLst>
        <a:extLst/>
      </a:spPr>
      <a:bodyPr wrap="square" lIns="180000" tIns="108000" rIns="180000" bIns="108000" anchor="t" anchorCtr="0">
        <a:prstTxWarp prst="textNoShape">
          <a:avLst/>
        </a:prstTxWarp>
      </a:bodyPr>
      <a:lstStyle>
        <a:defPPr eaLnBrk="0" hangingPunct="0">
          <a:buClr>
            <a:srgbClr val="5B7F93"/>
          </a:buClr>
          <a:buSzPct val="100000"/>
          <a:tabLst>
            <a:tab pos="729206" algn="l"/>
            <a:tab pos="1136237" algn="l"/>
            <a:tab pos="1543270" algn="l"/>
            <a:tab pos="1950301" algn="l"/>
            <a:tab pos="3576990" algn="r"/>
            <a:tab pos="3985460" algn="l"/>
            <a:tab pos="4392492" algn="l"/>
            <a:tab pos="4799524" algn="l"/>
            <a:tab pos="5206556" algn="l"/>
            <a:tab pos="5613588" algn="l"/>
            <a:tab pos="6020619" algn="l"/>
            <a:tab pos="6427651" algn="l"/>
            <a:tab pos="6834683" algn="l"/>
            <a:tab pos="7241715" algn="l"/>
            <a:tab pos="7648746" algn="l"/>
            <a:tab pos="8055779" algn="l"/>
            <a:tab pos="8462810" algn="l"/>
          </a:tabLst>
          <a:defRPr sz="1600" dirty="0" smtClean="0"/>
        </a:defPPr>
      </a:lstStyle>
    </a:spDef>
    <a:lnDef>
      <a:spPr>
        <a:ln w="12700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TS_MASTER</Template>
  <TotalTime>0</TotalTime>
  <Words>508</Words>
  <Application>Microsoft Macintosh PowerPoint</Application>
  <PresentationFormat>Bildschirmpräsentation (4:3)</PresentationFormat>
  <Paragraphs>132</Paragraphs>
  <Slides>24</Slides>
  <Notes>24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5" baseType="lpstr">
      <vt:lpstr>TS_MASTER</vt:lpstr>
      <vt:lpstr>Safely Navigating the  Bermuda Triangle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you!    Captain Dan Triplesense Reply</vt:lpstr>
    </vt:vector>
  </TitlesOfParts>
  <Manager>JS / KP</Manager>
  <Company>Triplesense Reply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visionary Purpose for TSR</dc:title>
  <dc:subject>Strategie 2014 / 2015</dc:subject>
  <dc:creator>MOS</dc:creator>
  <cp:keywords/>
  <dc:description/>
  <cp:lastModifiedBy>Daniel Fitzpatrick</cp:lastModifiedBy>
  <cp:revision>506</cp:revision>
  <dcterms:created xsi:type="dcterms:W3CDTF">2014-09-30T07:13:34Z</dcterms:created>
  <dcterms:modified xsi:type="dcterms:W3CDTF">2016-10-11T12:26:27Z</dcterms:modified>
  <cp:category/>
</cp:coreProperties>
</file>